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58" r:id="rId2"/>
    <p:sldId id="437" r:id="rId3"/>
    <p:sldId id="438" r:id="rId4"/>
    <p:sldId id="439" r:id="rId5"/>
    <p:sldId id="361" r:id="rId6"/>
    <p:sldId id="324" r:id="rId7"/>
    <p:sldId id="370" r:id="rId8"/>
    <p:sldId id="372" r:id="rId9"/>
    <p:sldId id="373" r:id="rId10"/>
    <p:sldId id="375" r:id="rId11"/>
    <p:sldId id="381" r:id="rId12"/>
    <p:sldId id="376" r:id="rId13"/>
    <p:sldId id="382" r:id="rId14"/>
    <p:sldId id="377" r:id="rId15"/>
    <p:sldId id="383" r:id="rId16"/>
    <p:sldId id="374" r:id="rId17"/>
    <p:sldId id="384" r:id="rId18"/>
    <p:sldId id="378" r:id="rId19"/>
    <p:sldId id="385" r:id="rId20"/>
    <p:sldId id="379" r:id="rId21"/>
    <p:sldId id="387" r:id="rId22"/>
    <p:sldId id="380" r:id="rId23"/>
    <p:sldId id="325" r:id="rId24"/>
    <p:sldId id="434" r:id="rId25"/>
    <p:sldId id="433" r:id="rId26"/>
    <p:sldId id="449" r:id="rId27"/>
    <p:sldId id="447" r:id="rId28"/>
    <p:sldId id="402" r:id="rId29"/>
    <p:sldId id="363" r:id="rId30"/>
    <p:sldId id="51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ADC"/>
    <a:srgbClr val="71838F"/>
    <a:srgbClr val="D49394"/>
    <a:srgbClr val="E5CC96"/>
    <a:srgbClr val="A49DB5"/>
    <a:srgbClr val="D39394"/>
    <a:srgbClr val="97A48B"/>
    <a:srgbClr val="FF4438"/>
    <a:srgbClr val="FF0000"/>
    <a:srgbClr val="68BD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6041" autoAdjust="0"/>
  </p:normalViewPr>
  <p:slideViewPr>
    <p:cSldViewPr snapToGrid="0">
      <p:cViewPr varScale="1">
        <p:scale>
          <a:sx n="118" d="100"/>
          <a:sy n="118" d="100"/>
        </p:scale>
        <p:origin x="584" y="2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0AA19-EB00-44F9-B839-706FA4CCC43F}" type="datetimeFigureOut">
              <a:rPr lang="en-US" smtClean="0"/>
              <a:t>11/18/25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B0CDA-01FB-4C68-B45B-20F75A2C19C1}" type="slidenum">
              <a:rPr lang="en-US" smtClean="0"/>
              <a:t>‹#›</a:t>
            </a:fld>
            <a:endParaRPr lang="en-US"/>
          </a:p>
        </p:txBody>
      </p:sp>
    </p:spTree>
    <p:extLst>
      <p:ext uri="{BB962C8B-B14F-4D97-AF65-F5344CB8AC3E}">
        <p14:creationId xmlns:p14="http://schemas.microsoft.com/office/powerpoint/2010/main" val="176825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Machine Learning, Deep Learning, GenAI, LLMs… it’s easy to feel overwhelmed by the jargon. Let’s break it down.</a:t>
            </a:r>
          </a:p>
          <a:p>
            <a:endParaRPr lang="en-US" dirty="0"/>
          </a:p>
          <a:p>
            <a:r>
              <a:rPr lang="en-US" dirty="0"/>
              <a:t>As you can see in this Venn diagram, AI is the broadest concept. It refers to the development of systems that that perceive the world around them, generate a plan, and then make decisions to achieve their goals. Systems that perform tasks such as problem-solving, decision-making, language comprehension, and pattern recognition can all be considered forms of AI.</a:t>
            </a:r>
          </a:p>
          <a:p>
            <a:endParaRPr lang="en-US" dirty="0"/>
          </a:p>
          <a:p>
            <a:r>
              <a:rPr lang="en-US" dirty="0"/>
              <a:t>How to achieve AI?</a:t>
            </a:r>
          </a:p>
          <a:p>
            <a:endParaRPr lang="en-US" dirty="0"/>
          </a:p>
          <a:p>
            <a:r>
              <a:rPr lang="en-US" dirty="0"/>
              <a:t>Computer scientists typically use two primary approaches: </a:t>
            </a:r>
            <a:r>
              <a:rPr lang="en-US" b="1" dirty="0"/>
              <a:t>rule-based systems</a:t>
            </a:r>
            <a:r>
              <a:rPr lang="en-US" dirty="0"/>
              <a:t> and </a:t>
            </a:r>
            <a:r>
              <a:rPr lang="en-US" b="1" dirty="0"/>
              <a:t>machine learning</a:t>
            </a:r>
            <a:r>
              <a:rPr lang="en-US" dirty="0"/>
              <a:t>.</a:t>
            </a:r>
          </a:p>
          <a:p>
            <a:endParaRPr lang="en-US" dirty="0"/>
          </a:p>
          <a:p>
            <a:r>
              <a:rPr lang="en-US" b="0" i="0" dirty="0">
                <a:solidFill>
                  <a:srgbClr val="EEF0FF"/>
                </a:solidFill>
                <a:effectLst/>
                <a:latin typeface="Google Sans"/>
              </a:rPr>
              <a:t>Rule-based system. A rule-based system uses a set of pre-written rules to solve problems and make decisions. </a:t>
            </a:r>
            <a:r>
              <a:rPr lang="en-US" dirty="0"/>
              <a:t>They are often referred to as </a:t>
            </a:r>
            <a:r>
              <a:rPr lang="en-US" b="1" dirty="0"/>
              <a:t>expert systems</a:t>
            </a:r>
            <a:r>
              <a:rPr lang="en-US" dirty="0"/>
              <a:t>, as they operate based on a knowledge base crafted by human experts. These systems operate through numerous "if...then" statements, guiding the system’s responses based on specific conditions. For instance, IBM Watson was initially designed to assist with medical diagnoses by using a combination of rule-based algorithms and statistical approaches to provide recommendations based on structured data.</a:t>
            </a:r>
          </a:p>
          <a:p>
            <a:endParaRPr lang="en-US" dirty="0"/>
          </a:p>
          <a:p>
            <a:r>
              <a:rPr lang="en-US" dirty="0"/>
              <a:t>The second way to achieve AI is called Machine learning, which is a subfield of AI. Instead of using explicit rules, ML enables computers to learn patterns and make decisions based on large datasets. Here are some popular machine learning algorithms.</a:t>
            </a:r>
          </a:p>
          <a:p>
            <a:endParaRPr lang="en-US" dirty="0"/>
          </a:p>
          <a:p>
            <a:r>
              <a:rPr lang="en-US" b="1" dirty="0"/>
              <a:t>Deep Learning</a:t>
            </a:r>
            <a:r>
              <a:rPr lang="en-US" dirty="0"/>
              <a:t> is a specialized subset of ML that uses artificial </a:t>
            </a:r>
            <a:r>
              <a:rPr lang="en-US" b="1" dirty="0"/>
              <a:t>neural networks</a:t>
            </a:r>
            <a:r>
              <a:rPr lang="en-US" dirty="0"/>
              <a:t> with multiple layers (recall the image you saw in the first slide)—hence the term “deep.” This approach enables the system to learn complex patterns in massive datasets, and it’s the core technology behind modern AI breakthroughs. Some popular deep learning algorithms are Convolutional neural networks used in computer vision, recurrent neural networks used in natural language process and so on.</a:t>
            </a:r>
          </a:p>
          <a:p>
            <a:endParaRPr lang="en-US" dirty="0"/>
          </a:p>
          <a:p>
            <a:r>
              <a:rPr lang="en-US" b="1" dirty="0"/>
              <a:t>Generative AI</a:t>
            </a:r>
            <a:r>
              <a:rPr lang="en-US" dirty="0"/>
              <a:t> pushes deep learning further by using models capable of </a:t>
            </a:r>
            <a:r>
              <a:rPr lang="en-US" b="1" dirty="0"/>
              <a:t>generating contents</a:t>
            </a:r>
            <a:r>
              <a:rPr lang="en-US" dirty="0"/>
              <a:t>—whether that’s text, images, audio, and videos.</a:t>
            </a:r>
          </a:p>
          <a:p>
            <a:endParaRPr lang="en-US" dirty="0"/>
          </a:p>
          <a:p>
            <a:r>
              <a:rPr lang="en-US" b="1" dirty="0"/>
              <a:t>Large Language Models (LLMs)</a:t>
            </a:r>
            <a:r>
              <a:rPr lang="en-US" dirty="0"/>
              <a:t> are examples of generative AI specifically designed to understand and generate human-like language. These models—like </a:t>
            </a:r>
            <a:r>
              <a:rPr lang="en-US" b="1" dirty="0"/>
              <a:t>ChatGPT</a:t>
            </a:r>
            <a:r>
              <a:rPr lang="en-US" dirty="0"/>
              <a:t> are powered by deep neural networks trained on diverse text data to predict and generate the next word in a sequence.</a:t>
            </a:r>
          </a:p>
          <a:p>
            <a:endParaRPr lang="en-US" dirty="0"/>
          </a:p>
          <a:p>
            <a:r>
              <a:rPr lang="en-US" dirty="0"/>
              <a:t>So, from </a:t>
            </a:r>
            <a:r>
              <a:rPr lang="en-US" b="1" dirty="0"/>
              <a:t>rule-based systems</a:t>
            </a:r>
            <a:r>
              <a:rPr lang="en-US" dirty="0"/>
              <a:t> to </a:t>
            </a:r>
            <a:r>
              <a:rPr lang="en-US" b="1" dirty="0"/>
              <a:t>machine learning</a:t>
            </a:r>
            <a:r>
              <a:rPr lang="en-US" dirty="0"/>
              <a:t> to </a:t>
            </a:r>
            <a:r>
              <a:rPr lang="en-US" b="1" dirty="0"/>
              <a:t>deep learning,</a:t>
            </a:r>
            <a:r>
              <a:rPr lang="en-US" dirty="0"/>
              <a:t> AI is a broad and diverse field. In this workshop series, we’ll focus on </a:t>
            </a:r>
            <a:r>
              <a:rPr lang="en-US" b="1" dirty="0"/>
              <a:t>generative AI</a:t>
            </a:r>
            <a:r>
              <a:rPr lang="en-US" dirty="0"/>
              <a:t> and </a:t>
            </a:r>
            <a:r>
              <a:rPr lang="en-US" b="1" dirty="0"/>
              <a:t>LLMs</a:t>
            </a:r>
            <a:r>
              <a:rPr lang="en-US" dirty="0"/>
              <a:t> to explore their impact on academia and education.</a:t>
            </a:r>
          </a:p>
          <a:p>
            <a:endParaRPr lang="en-US" dirty="0"/>
          </a:p>
          <a:p>
            <a:r>
              <a:rPr lang="en-US" dirty="0"/>
              <a:t>At this point, you might be wondering: </a:t>
            </a:r>
            <a:r>
              <a:rPr lang="en-US" b="1" dirty="0"/>
              <a:t>How do machines learn?</a:t>
            </a:r>
            <a:r>
              <a:rPr lang="en-US" dirty="0"/>
              <a:t> Or, </a:t>
            </a:r>
            <a:r>
              <a:rPr lang="en-US" b="1" dirty="0"/>
              <a:t>what exactly are they learning?</a:t>
            </a:r>
            <a:r>
              <a:rPr lang="en-US" dirty="0"/>
              <a:t> Is it the same as how humans learn? As educators, you might also be curious about how computer scientists train these systems. I’ll do my best to explain it in a way that’s easy to understand.</a:t>
            </a:r>
          </a:p>
        </p:txBody>
      </p:sp>
      <p:sp>
        <p:nvSpPr>
          <p:cNvPr id="4" name="Slide Number Placeholder 3"/>
          <p:cNvSpPr>
            <a:spLocks noGrp="1"/>
          </p:cNvSpPr>
          <p:nvPr>
            <p:ph type="sldNum" sz="quarter" idx="5"/>
          </p:nvPr>
        </p:nvSpPr>
        <p:spPr/>
        <p:txBody>
          <a:bodyPr/>
          <a:lstStyle/>
          <a:p>
            <a:fld id="{8BEB0CDA-01FB-4C68-B45B-20F75A2C19C1}" type="slidenum">
              <a:rPr lang="en-US" smtClean="0"/>
              <a:t>1</a:t>
            </a:fld>
            <a:endParaRPr lang="en-US"/>
          </a:p>
        </p:txBody>
      </p:sp>
    </p:spTree>
    <p:extLst>
      <p:ext uri="{BB962C8B-B14F-4D97-AF65-F5344CB8AC3E}">
        <p14:creationId xmlns:p14="http://schemas.microsoft.com/office/powerpoint/2010/main" val="54529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case, it predicts “over”. </a:t>
            </a:r>
            <a:r>
              <a:rPr lang="en-US" b="0" i="0" dirty="0">
                <a:solidFill>
                  <a:srgbClr val="555555"/>
                </a:solidFill>
                <a:effectLst/>
                <a:latin typeface="vendetta"/>
              </a:rPr>
              <a:t>Then it incorporates that output word as part of the input of the next prediction, produces a new word out, and so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555"/>
              </a:solidFill>
              <a:effectLst/>
              <a:latin typeface="vendett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vendetta"/>
              </a:rPr>
              <a:t>This pattern keeps repeating until a stopping condition is reached, indicating that it finished generating all the text you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10</a:t>
            </a:fld>
            <a:endParaRPr lang="en-US"/>
          </a:p>
        </p:txBody>
      </p:sp>
    </p:spTree>
    <p:extLst>
      <p:ext uri="{BB962C8B-B14F-4D97-AF65-F5344CB8AC3E}">
        <p14:creationId xmlns:p14="http://schemas.microsoft.com/office/powerpoint/2010/main" val="3598581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11</a:t>
            </a:fld>
            <a:endParaRPr lang="en-US"/>
          </a:p>
        </p:txBody>
      </p:sp>
    </p:spTree>
    <p:extLst>
      <p:ext uri="{BB962C8B-B14F-4D97-AF65-F5344CB8AC3E}">
        <p14:creationId xmlns:p14="http://schemas.microsoft.com/office/powerpoint/2010/main" val="690438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12</a:t>
            </a:fld>
            <a:endParaRPr lang="en-US"/>
          </a:p>
        </p:txBody>
      </p:sp>
    </p:spTree>
    <p:extLst>
      <p:ext uri="{BB962C8B-B14F-4D97-AF65-F5344CB8AC3E}">
        <p14:creationId xmlns:p14="http://schemas.microsoft.com/office/powerpoint/2010/main" val="3671635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13</a:t>
            </a:fld>
            <a:endParaRPr lang="en-US"/>
          </a:p>
        </p:txBody>
      </p:sp>
    </p:spTree>
    <p:extLst>
      <p:ext uri="{BB962C8B-B14F-4D97-AF65-F5344CB8AC3E}">
        <p14:creationId xmlns:p14="http://schemas.microsoft.com/office/powerpoint/2010/main" val="363119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14</a:t>
            </a:fld>
            <a:endParaRPr lang="en-US"/>
          </a:p>
        </p:txBody>
      </p:sp>
    </p:spTree>
    <p:extLst>
      <p:ext uri="{BB962C8B-B14F-4D97-AF65-F5344CB8AC3E}">
        <p14:creationId xmlns:p14="http://schemas.microsoft.com/office/powerpoint/2010/main" val="217381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15</a:t>
            </a:fld>
            <a:endParaRPr lang="en-US"/>
          </a:p>
        </p:txBody>
      </p:sp>
    </p:spTree>
    <p:extLst>
      <p:ext uri="{BB962C8B-B14F-4D97-AF65-F5344CB8AC3E}">
        <p14:creationId xmlns:p14="http://schemas.microsoft.com/office/powerpoint/2010/main" val="399160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16</a:t>
            </a:fld>
            <a:endParaRPr lang="en-US"/>
          </a:p>
        </p:txBody>
      </p:sp>
    </p:spTree>
    <p:extLst>
      <p:ext uri="{BB962C8B-B14F-4D97-AF65-F5344CB8AC3E}">
        <p14:creationId xmlns:p14="http://schemas.microsoft.com/office/powerpoint/2010/main" val="148172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17</a:t>
            </a:fld>
            <a:endParaRPr lang="en-US"/>
          </a:p>
        </p:txBody>
      </p:sp>
    </p:spTree>
    <p:extLst>
      <p:ext uri="{BB962C8B-B14F-4D97-AF65-F5344CB8AC3E}">
        <p14:creationId xmlns:p14="http://schemas.microsoft.com/office/powerpoint/2010/main" val="263653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18</a:t>
            </a:fld>
            <a:endParaRPr lang="en-US"/>
          </a:p>
        </p:txBody>
      </p:sp>
    </p:spTree>
    <p:extLst>
      <p:ext uri="{BB962C8B-B14F-4D97-AF65-F5344CB8AC3E}">
        <p14:creationId xmlns:p14="http://schemas.microsoft.com/office/powerpoint/2010/main" val="25549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19</a:t>
            </a:fld>
            <a:endParaRPr lang="en-US"/>
          </a:p>
        </p:txBody>
      </p:sp>
    </p:spTree>
    <p:extLst>
      <p:ext uri="{BB962C8B-B14F-4D97-AF65-F5344CB8AC3E}">
        <p14:creationId xmlns:p14="http://schemas.microsoft.com/office/powerpoint/2010/main" val="241053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use a very simple machine learning algorithm called linear regression to explain what the machine really learns. No worries. There won’t be any mathematical equations. </a:t>
            </a:r>
          </a:p>
          <a:p>
            <a:endParaRPr lang="en-US" dirty="0"/>
          </a:p>
          <a:p>
            <a:r>
              <a:rPr lang="en-US" dirty="0"/>
              <a:t>Imagine you’re the machine. You’re presented with a list of people and two things you know about them:</a:t>
            </a:r>
          </a:p>
          <a:p>
            <a:pPr>
              <a:buFont typeface="Arial" panose="020B0604020202020204" pitchFamily="34" charset="0"/>
              <a:buChar char="•"/>
            </a:pPr>
            <a:r>
              <a:rPr lang="en-US" dirty="0"/>
              <a:t>Their </a:t>
            </a:r>
            <a:r>
              <a:rPr lang="en-US" b="1" dirty="0"/>
              <a:t>years of experience</a:t>
            </a:r>
            <a:r>
              <a:rPr lang="en-US" dirty="0"/>
              <a:t>, and</a:t>
            </a:r>
          </a:p>
          <a:p>
            <a:pPr>
              <a:buFont typeface="Arial" panose="020B0604020202020204" pitchFamily="34" charset="0"/>
              <a:buChar char="•"/>
            </a:pPr>
            <a:r>
              <a:rPr lang="en-US" dirty="0"/>
              <a:t>Their </a:t>
            </a:r>
            <a:r>
              <a:rPr lang="en-US" b="1" dirty="0"/>
              <a:t>salary</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would like the machine to learn a simple relationship between </a:t>
            </a:r>
            <a:r>
              <a:rPr lang="en-US" b="1" dirty="0"/>
              <a:t>years of experience</a:t>
            </a:r>
            <a:r>
              <a:rPr lang="en-US" dirty="0"/>
              <a:t> and </a:t>
            </a:r>
            <a:r>
              <a:rPr lang="en-US" b="1" dirty="0"/>
              <a:t>salary</a:t>
            </a:r>
            <a:r>
              <a:rPr lang="en-US" dirty="0"/>
              <a:t>. Well, by staring at the data, their relationship is not very obvious.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Here’s a visualization of that data. </a:t>
            </a:r>
          </a:p>
          <a:p>
            <a:endParaRPr lang="en-US" dirty="0"/>
          </a:p>
          <a:p>
            <a:r>
              <a:rPr lang="en-US" dirty="0"/>
              <a:t>Each blue dot represents a person’s salary based on their years of experience. As a human, you can easily see that in general, more experience tends to lead to a higher salary, the two things have a linear relationship. But the machine does not know that and it is trying to figure out how years of experience are related to salary. At the start, the machine has no clue, so it makes a wild guess, shown by this red line. It randomly thinks this is the relationship between experience and salary. But, as you can see, it’s not even close. It needs to learn.</a:t>
            </a:r>
          </a:p>
        </p:txBody>
      </p:sp>
      <p:sp>
        <p:nvSpPr>
          <p:cNvPr id="4" name="Slide Number Placeholder 3"/>
          <p:cNvSpPr>
            <a:spLocks noGrp="1"/>
          </p:cNvSpPr>
          <p:nvPr>
            <p:ph type="sldNum" sz="quarter" idx="5"/>
          </p:nvPr>
        </p:nvSpPr>
        <p:spPr/>
        <p:txBody>
          <a:bodyPr/>
          <a:lstStyle/>
          <a:p>
            <a:fld id="{8BEB0CDA-01FB-4C68-B45B-20F75A2C19C1}" type="slidenum">
              <a:rPr lang="en-US" smtClean="0"/>
              <a:t>2</a:t>
            </a:fld>
            <a:endParaRPr lang="en-US"/>
          </a:p>
        </p:txBody>
      </p:sp>
    </p:spTree>
    <p:extLst>
      <p:ext uri="{BB962C8B-B14F-4D97-AF65-F5344CB8AC3E}">
        <p14:creationId xmlns:p14="http://schemas.microsoft.com/office/powerpoint/2010/main" val="381922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20</a:t>
            </a:fld>
            <a:endParaRPr lang="en-US"/>
          </a:p>
        </p:txBody>
      </p:sp>
    </p:spTree>
    <p:extLst>
      <p:ext uri="{BB962C8B-B14F-4D97-AF65-F5344CB8AC3E}">
        <p14:creationId xmlns:p14="http://schemas.microsoft.com/office/powerpoint/2010/main" val="3379113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21</a:t>
            </a:fld>
            <a:endParaRPr lang="en-US"/>
          </a:p>
        </p:txBody>
      </p:sp>
    </p:spTree>
    <p:extLst>
      <p:ext uri="{BB962C8B-B14F-4D97-AF65-F5344CB8AC3E}">
        <p14:creationId xmlns:p14="http://schemas.microsoft.com/office/powerpoint/2010/main" val="2845099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22</a:t>
            </a:fld>
            <a:endParaRPr lang="en-US"/>
          </a:p>
        </p:txBody>
      </p:sp>
    </p:spTree>
    <p:extLst>
      <p:ext uri="{BB962C8B-B14F-4D97-AF65-F5344CB8AC3E}">
        <p14:creationId xmlns:p14="http://schemas.microsoft.com/office/powerpoint/2010/main" val="1536722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23</a:t>
            </a:fld>
            <a:endParaRPr lang="en-US"/>
          </a:p>
        </p:txBody>
      </p:sp>
    </p:spTree>
    <p:extLst>
      <p:ext uri="{BB962C8B-B14F-4D97-AF65-F5344CB8AC3E}">
        <p14:creationId xmlns:p14="http://schemas.microsoft.com/office/powerpoint/2010/main" val="207317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24</a:t>
            </a:fld>
            <a:endParaRPr lang="en-US"/>
          </a:p>
        </p:txBody>
      </p:sp>
    </p:spTree>
    <p:extLst>
      <p:ext uri="{BB962C8B-B14F-4D97-AF65-F5344CB8AC3E}">
        <p14:creationId xmlns:p14="http://schemas.microsoft.com/office/powerpoint/2010/main" val="993278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How does ChatGPT predict the next word? </a:t>
            </a:r>
            <a:r>
              <a:rPr lang="en-US" sz="1800" b="0" i="0" dirty="0">
                <a:solidFill>
                  <a:srgbClr val="555555"/>
                </a:solidFill>
                <a:effectLst/>
                <a:latin typeface="vendetta"/>
              </a:rPr>
              <a:t>Given the input, “The quick brown fox jumps over the lazy dog to catch a ” ChatGPT computes a probability distribution over all the possible words in its discretionary. ChatGPT then samples from that distribution to generate the output word. While playing with ChatGPT, you may have noticed that the model is not deterministic: if you ask it the exact same question twice, you’ll likely get two different answers. That’s because the model samples from that distribution to generate the output word.</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A6199E31-C0AF-44FC-A4D3-209DDD07EF10}" type="slidenum">
              <a:rPr lang="en-US" smtClean="0"/>
              <a:t>25</a:t>
            </a:fld>
            <a:endParaRPr lang="en-US"/>
          </a:p>
        </p:txBody>
      </p:sp>
    </p:spTree>
    <p:extLst>
      <p:ext uri="{BB962C8B-B14F-4D97-AF65-F5344CB8AC3E}">
        <p14:creationId xmlns:p14="http://schemas.microsoft.com/office/powerpoint/2010/main" val="2044653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4FF2F-2864-E01E-CB99-A157EA674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E3D87-805A-0B36-AFAE-5B6A726E8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09005-CB0A-4AC9-918C-1748D547D5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How does ChatGPT predict the next word? </a:t>
            </a:r>
            <a:r>
              <a:rPr lang="en-US" sz="1800" b="0" i="0" dirty="0">
                <a:solidFill>
                  <a:srgbClr val="555555"/>
                </a:solidFill>
                <a:effectLst/>
                <a:latin typeface="vendetta"/>
              </a:rPr>
              <a:t>Given the input, “The quick brown fox jumps over the lazy dog to catch a ” ChatGPT computes a probability distribution over all the possible words in its discretionary. ChatGPT then samples from that distribution to generate the output word. While playing with ChatGPT, you may have noticed that the model is not deterministic: if you ask it the exact same question twice, you’ll likely get two different answers. That’s because the model samples from that distribution to generate the output word.</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a:extLst>
              <a:ext uri="{FF2B5EF4-FFF2-40B4-BE49-F238E27FC236}">
                <a16:creationId xmlns:a16="http://schemas.microsoft.com/office/drawing/2014/main" id="{AD7ADC91-F036-826F-D0F3-DFC39CA84280}"/>
              </a:ext>
            </a:extLst>
          </p:cNvPr>
          <p:cNvSpPr>
            <a:spLocks noGrp="1"/>
          </p:cNvSpPr>
          <p:nvPr>
            <p:ph type="sldNum" sz="quarter" idx="5"/>
          </p:nvPr>
        </p:nvSpPr>
        <p:spPr/>
        <p:txBody>
          <a:bodyPr/>
          <a:lstStyle/>
          <a:p>
            <a:fld id="{A6199E31-C0AF-44FC-A4D3-209DDD07EF10}" type="slidenum">
              <a:rPr lang="en-US" smtClean="0"/>
              <a:t>26</a:t>
            </a:fld>
            <a:endParaRPr lang="en-US"/>
          </a:p>
        </p:txBody>
      </p:sp>
    </p:spTree>
    <p:extLst>
      <p:ext uri="{BB962C8B-B14F-4D97-AF65-F5344CB8AC3E}">
        <p14:creationId xmlns:p14="http://schemas.microsoft.com/office/powerpoint/2010/main" val="1249883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C7EC9-648F-838C-F09D-541FC7264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E4505-38BD-4BD2-5CBE-419D36D09E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BD1D0-EDD5-1FFF-FB46-394BE3180C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555555"/>
                </a:solidFill>
                <a:effectLst/>
                <a:latin typeface="vendetta"/>
              </a:rPr>
              <a:t>When computing the probability distribution, ChatGPT is using a mechanism called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555555"/>
              </a:solidFill>
              <a:effectLst/>
              <a:latin typeface="vendett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555555"/>
                </a:solidFill>
                <a:effectLst/>
                <a:latin typeface="vendetta"/>
              </a:rPr>
              <a:t>The “attention mechanism,” which allows the LLM to pay more attention to some inputs than others, regardless of where they show up in the input sequence. In this example, when the model is predicting the word after “catch a” it pays a lot of attention to the word “fox” than to the word “over,” despite the fact that “fox” appears earlier in the input sequence.</a:t>
            </a:r>
          </a:p>
          <a:p>
            <a:endParaRPr lang="en-US" sz="1800" dirty="0"/>
          </a:p>
          <a:p>
            <a:r>
              <a:rPr lang="en-US" sz="1800" dirty="0"/>
              <a:t>-----------------------------------------------</a:t>
            </a:r>
          </a:p>
          <a:p>
            <a:r>
              <a:rPr lang="en-US" sz="1800" b="0" i="0" dirty="0">
                <a:solidFill>
                  <a:srgbClr val="555555"/>
                </a:solidFill>
                <a:effectLst/>
                <a:latin typeface="vendetta"/>
              </a:rPr>
              <a:t>How does the model come up with that probability distribution? That’s what the pre-training phase is for. During pre-training, the model is exposed to a lot of text from the internet, and its weights are tuned to predict good probability distributions, given a sequence of input tokens. GPT models are trained with a large portion of the internet, so their predictions reflect a mix of the information they’ve seen.</a:t>
            </a:r>
            <a:endParaRPr lang="en-US" sz="1800" dirty="0"/>
          </a:p>
        </p:txBody>
      </p:sp>
      <p:sp>
        <p:nvSpPr>
          <p:cNvPr id="4" name="Slide Number Placeholder 3">
            <a:extLst>
              <a:ext uri="{FF2B5EF4-FFF2-40B4-BE49-F238E27FC236}">
                <a16:creationId xmlns:a16="http://schemas.microsoft.com/office/drawing/2014/main" id="{8C22B08C-8C2B-C536-2E19-CDCF829D3E7B}"/>
              </a:ext>
            </a:extLst>
          </p:cNvPr>
          <p:cNvSpPr>
            <a:spLocks noGrp="1"/>
          </p:cNvSpPr>
          <p:nvPr>
            <p:ph type="sldNum" sz="quarter" idx="5"/>
          </p:nvPr>
        </p:nvSpPr>
        <p:spPr/>
        <p:txBody>
          <a:bodyPr/>
          <a:lstStyle/>
          <a:p>
            <a:fld id="{A6199E31-C0AF-44FC-A4D3-209DDD07EF10}" type="slidenum">
              <a:rPr lang="en-US" smtClean="0"/>
              <a:t>27</a:t>
            </a:fld>
            <a:endParaRPr lang="en-US"/>
          </a:p>
        </p:txBody>
      </p:sp>
    </p:spTree>
    <p:extLst>
      <p:ext uri="{BB962C8B-B14F-4D97-AF65-F5344CB8AC3E}">
        <p14:creationId xmlns:p14="http://schemas.microsoft.com/office/powerpoint/2010/main" val="1144108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Stop word.</a:t>
            </a:r>
          </a:p>
        </p:txBody>
      </p:sp>
      <p:sp>
        <p:nvSpPr>
          <p:cNvPr id="4" name="Slide Number Placeholder 3"/>
          <p:cNvSpPr>
            <a:spLocks noGrp="1"/>
          </p:cNvSpPr>
          <p:nvPr>
            <p:ph type="sldNum" sz="quarter" idx="5"/>
          </p:nvPr>
        </p:nvSpPr>
        <p:spPr/>
        <p:txBody>
          <a:bodyPr/>
          <a:lstStyle/>
          <a:p>
            <a:fld id="{A6199E31-C0AF-44FC-A4D3-209DDD07EF10}" type="slidenum">
              <a:rPr lang="en-US" smtClean="0"/>
              <a:t>28</a:t>
            </a:fld>
            <a:endParaRPr lang="en-US"/>
          </a:p>
        </p:txBody>
      </p:sp>
    </p:spTree>
    <p:extLst>
      <p:ext uri="{BB962C8B-B14F-4D97-AF65-F5344CB8AC3E}">
        <p14:creationId xmlns:p14="http://schemas.microsoft.com/office/powerpoint/2010/main" val="2484270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B0CDA-01FB-4C68-B45B-20F75A2C19C1}" type="slidenum">
              <a:rPr lang="en-US" smtClean="0"/>
              <a:t>29</a:t>
            </a:fld>
            <a:endParaRPr lang="en-US"/>
          </a:p>
        </p:txBody>
      </p:sp>
    </p:spTree>
    <p:extLst>
      <p:ext uri="{BB962C8B-B14F-4D97-AF65-F5344CB8AC3E}">
        <p14:creationId xmlns:p14="http://schemas.microsoft.com/office/powerpoint/2010/main" val="420815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the magic happens. The machine starts learning by adjusting its guess. With each adjustment or iteration, it compares the red line to the actual data (btw, we can the actual data the training dataset)—the blue dots—and asks itself, “How am I doing? How can I make my line fit the data better?” Oh, I should rotate the line counterclockwise, change it slope and move it down.</a:t>
            </a:r>
          </a:p>
          <a:p>
            <a:endParaRPr lang="en-US" dirty="0"/>
          </a:p>
          <a:p>
            <a:r>
              <a:rPr lang="en-US" dirty="0"/>
              <a:t>The line is controlled by two parameters: slope which is w and intercept which is b. As you can see, they are changing all the time.</a:t>
            </a:r>
          </a:p>
          <a:p>
            <a:endParaRPr lang="en-US" dirty="0"/>
          </a:p>
          <a:p>
            <a:r>
              <a:rPr lang="en-US" dirty="0"/>
              <a:t>It does this again and again, adjusting the line little by little. Each time, it reduces the gap between the predicted salary (the red line) and the actual salary (the blue dots).</a:t>
            </a:r>
          </a:p>
          <a:p>
            <a:endParaRPr lang="en-US" dirty="0"/>
          </a:p>
          <a:p>
            <a:r>
              <a:rPr lang="en-US" dirty="0"/>
              <a:t>After a lot of adjustments, the machine settles on the best-fit line. This red line represents the machine’s final understanding of the relationship between </a:t>
            </a:r>
            <a:r>
              <a:rPr lang="en-US" b="1" dirty="0"/>
              <a:t>years of experience</a:t>
            </a:r>
            <a:r>
              <a:rPr lang="en-US" dirty="0"/>
              <a:t> and </a:t>
            </a:r>
            <a:r>
              <a:rPr lang="en-US" b="1" dirty="0"/>
              <a:t>salary</a:t>
            </a:r>
            <a:r>
              <a:rPr lang="en-US" dirty="0"/>
              <a:t>.</a:t>
            </a:r>
          </a:p>
        </p:txBody>
      </p:sp>
      <p:sp>
        <p:nvSpPr>
          <p:cNvPr id="4" name="Slide Number Placeholder 3"/>
          <p:cNvSpPr>
            <a:spLocks noGrp="1"/>
          </p:cNvSpPr>
          <p:nvPr>
            <p:ph type="sldNum" sz="quarter" idx="5"/>
          </p:nvPr>
        </p:nvSpPr>
        <p:spPr/>
        <p:txBody>
          <a:bodyPr/>
          <a:lstStyle/>
          <a:p>
            <a:fld id="{8BEB0CDA-01FB-4C68-B45B-20F75A2C19C1}" type="slidenum">
              <a:rPr lang="en-US" smtClean="0"/>
              <a:t>3</a:t>
            </a:fld>
            <a:endParaRPr lang="en-US"/>
          </a:p>
        </p:txBody>
      </p:sp>
    </p:spTree>
    <p:extLst>
      <p:ext uri="{BB962C8B-B14F-4D97-AF65-F5344CB8AC3E}">
        <p14:creationId xmlns:p14="http://schemas.microsoft.com/office/powerpoint/2010/main" val="2756919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B0CDA-01FB-4C68-B45B-20F75A2C19C1}" type="slidenum">
              <a:rPr lang="en-US" smtClean="0"/>
              <a:t>30</a:t>
            </a:fld>
            <a:endParaRPr lang="en-US"/>
          </a:p>
        </p:txBody>
      </p:sp>
    </p:spTree>
    <p:extLst>
      <p:ext uri="{BB962C8B-B14F-4D97-AF65-F5344CB8AC3E}">
        <p14:creationId xmlns:p14="http://schemas.microsoft.com/office/powerpoint/2010/main" val="128514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CC3F-EAC6-D1E3-276C-47FC99161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F3295-C21B-43AD-F99C-45E9BC538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B26E1-487E-722B-1F12-7DB3E604DF2E}"/>
              </a:ext>
            </a:extLst>
          </p:cNvPr>
          <p:cNvSpPr>
            <a:spLocks noGrp="1"/>
          </p:cNvSpPr>
          <p:nvPr>
            <p:ph type="body" idx="1"/>
          </p:nvPr>
        </p:nvSpPr>
        <p:spPr/>
        <p:txBody>
          <a:bodyPr/>
          <a:lstStyle/>
          <a:p>
            <a:r>
              <a:rPr lang="en-US" dirty="0"/>
              <a:t>Now, when it sees someone with a certain number of years of experience, it can predict their salary based on what it has learned from the data.</a:t>
            </a:r>
          </a:p>
          <a:p>
            <a:endParaRPr lang="en-US" dirty="0"/>
          </a:p>
          <a:p>
            <a:r>
              <a:rPr lang="en-US" dirty="0"/>
              <a:t>So, what did the machine really learn? It learned the general trend or relationship between two things:</a:t>
            </a:r>
          </a:p>
          <a:p>
            <a:pPr>
              <a:buFont typeface="Arial" panose="020B0604020202020204" pitchFamily="34" charset="0"/>
              <a:buChar char="•"/>
            </a:pPr>
            <a:r>
              <a:rPr lang="en-US" dirty="0"/>
              <a:t>How much a person’s salary increases with every year of experience. That is the slope.</a:t>
            </a:r>
          </a:p>
          <a:p>
            <a:pPr>
              <a:buFont typeface="Arial" panose="020B0604020202020204" pitchFamily="34" charset="0"/>
              <a:buChar char="•"/>
            </a:pPr>
            <a:r>
              <a:rPr lang="en-US" dirty="0"/>
              <a:t>What the starting salary is for someone with zero years of experience. That is the intercept.</a:t>
            </a:r>
          </a:p>
          <a:p>
            <a:endParaRPr lang="en-US" dirty="0"/>
          </a:p>
          <a:p>
            <a:r>
              <a:rPr lang="en-US" dirty="0"/>
              <a:t>This is a basic but powerful idea in machine learning, where the goal is to uncover patterns in data. It starts off with a rough guess, learns from its mistakes, and improves its predictions step by step.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already seen how a machine can learn the relationship between </a:t>
            </a:r>
            <a:r>
              <a:rPr lang="en-US" b="1" dirty="0"/>
              <a:t>years of experience</a:t>
            </a:r>
            <a:r>
              <a:rPr lang="en-US" dirty="0"/>
              <a:t> and </a:t>
            </a:r>
            <a:r>
              <a:rPr lang="en-US" b="1" dirty="0"/>
              <a:t>salary</a:t>
            </a:r>
            <a:r>
              <a:rPr lang="en-US" dirty="0"/>
              <a:t>. But in reality, salary is influenced by many factors, not just experience. For example, someone with a higher education level—like a Master’s degree or a PhD—may earn more even if they have the same years of experience as someone else.</a:t>
            </a:r>
          </a:p>
          <a:p>
            <a:r>
              <a:rPr lang="en-US" dirty="0"/>
              <a:t>------------------------------------------</a:t>
            </a:r>
          </a:p>
          <a:p>
            <a:r>
              <a:rPr lang="en-US" dirty="0"/>
              <a:t>Let’s start with something we’ve already looked at—</a:t>
            </a:r>
            <a:r>
              <a:rPr lang="en-US" b="1" dirty="0"/>
              <a:t>linear regression</a:t>
            </a:r>
            <a:r>
              <a:rPr lang="en-US" dirty="0"/>
              <a:t>. The machine learns a simple relationship between two things: </a:t>
            </a:r>
            <a:r>
              <a:rPr lang="en-US" b="1" dirty="0"/>
              <a:t>years of experience</a:t>
            </a:r>
            <a:r>
              <a:rPr lang="en-US" dirty="0"/>
              <a:t> and </a:t>
            </a:r>
            <a:r>
              <a:rPr lang="en-US" b="1" dirty="0"/>
              <a:t>salary</a:t>
            </a:r>
            <a:r>
              <a:rPr lang="en-US" dirty="0"/>
              <a:t>.</a:t>
            </a:r>
          </a:p>
          <a:p>
            <a:r>
              <a:rPr lang="en-US" dirty="0"/>
              <a:t>In our earlier demo, the machine learned to find a line, which has two main parts:</a:t>
            </a:r>
          </a:p>
          <a:p>
            <a:pPr>
              <a:buFont typeface="Arial" panose="020B0604020202020204" pitchFamily="34" charset="0"/>
              <a:buChar char="•"/>
            </a:pPr>
            <a:r>
              <a:rPr lang="en-US" dirty="0"/>
              <a:t>A </a:t>
            </a:r>
            <a:r>
              <a:rPr lang="en-US" b="1" dirty="0"/>
              <a:t>slope</a:t>
            </a:r>
            <a:r>
              <a:rPr lang="en-US" dirty="0"/>
              <a:t> (how much salary increases for each additional year of experience), and</a:t>
            </a:r>
          </a:p>
          <a:p>
            <a:pPr>
              <a:buFont typeface="Arial" panose="020B0604020202020204" pitchFamily="34" charset="0"/>
              <a:buChar char="•"/>
            </a:pPr>
            <a:r>
              <a:rPr lang="en-US" dirty="0"/>
              <a:t>An </a:t>
            </a:r>
            <a:r>
              <a:rPr lang="en-US" b="1" dirty="0"/>
              <a:t>intercept</a:t>
            </a:r>
            <a:r>
              <a:rPr lang="en-US" dirty="0"/>
              <a:t> (the base salary when there’s zero experience).</a:t>
            </a:r>
          </a:p>
          <a:p>
            <a:endParaRPr lang="en-US" dirty="0"/>
          </a:p>
          <a:p>
            <a:r>
              <a:rPr lang="en-US" dirty="0"/>
              <a:t>This means the machine is learning </a:t>
            </a:r>
            <a:r>
              <a:rPr lang="en-US" b="1" dirty="0"/>
              <a:t>two parameters</a:t>
            </a:r>
            <a:r>
              <a:rPr lang="en-US" dirty="0"/>
              <a:t>: the slope and the intercept. Now, imagine we add a second variable, like </a:t>
            </a:r>
            <a:r>
              <a:rPr lang="en-US" b="1" dirty="0"/>
              <a:t>education level</a:t>
            </a:r>
            <a:r>
              <a:rPr lang="en-US" dirty="0"/>
              <a:t>. Suddenly, the machine isn’t just learning one relationship—it’s learning how two factors together affect salary. Instead of just one line, the machine now has to find a </a:t>
            </a:r>
            <a:r>
              <a:rPr lang="en-US" b="1" dirty="0"/>
              <a:t>plane</a:t>
            </a:r>
            <a:r>
              <a:rPr lang="en-US" dirty="0"/>
              <a:t> that best fits the data. And instead of learning just two parameters, it’s learning </a:t>
            </a:r>
            <a:r>
              <a:rPr lang="en-US" b="1" dirty="0"/>
              <a:t>three parameters</a:t>
            </a:r>
            <a:r>
              <a:rPr lang="en-US" dirty="0"/>
              <a:t>: the effect of years of experience, the effect of education level, and the base salary.</a:t>
            </a:r>
          </a:p>
          <a:p>
            <a:endParaRPr lang="en-US" dirty="0"/>
          </a:p>
        </p:txBody>
      </p:sp>
      <p:sp>
        <p:nvSpPr>
          <p:cNvPr id="4" name="Slide Number Placeholder 3">
            <a:extLst>
              <a:ext uri="{FF2B5EF4-FFF2-40B4-BE49-F238E27FC236}">
                <a16:creationId xmlns:a16="http://schemas.microsoft.com/office/drawing/2014/main" id="{84974D79-97EC-09C2-5997-83C309BD720B}"/>
              </a:ext>
            </a:extLst>
          </p:cNvPr>
          <p:cNvSpPr>
            <a:spLocks noGrp="1"/>
          </p:cNvSpPr>
          <p:nvPr>
            <p:ph type="sldNum" sz="quarter" idx="5"/>
          </p:nvPr>
        </p:nvSpPr>
        <p:spPr/>
        <p:txBody>
          <a:bodyPr/>
          <a:lstStyle/>
          <a:p>
            <a:fld id="{8BEB0CDA-01FB-4C68-B45B-20F75A2C19C1}" type="slidenum">
              <a:rPr lang="en-US" smtClean="0"/>
              <a:t>4</a:t>
            </a:fld>
            <a:endParaRPr lang="en-US"/>
          </a:p>
        </p:txBody>
      </p:sp>
    </p:spTree>
    <p:extLst>
      <p:ext uri="{BB962C8B-B14F-4D97-AF65-F5344CB8AC3E}">
        <p14:creationId xmlns:p14="http://schemas.microsoft.com/office/powerpoint/2010/main" val="31578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already seen how a machine can learn the relationship between </a:t>
            </a:r>
            <a:r>
              <a:rPr lang="en-US" b="1" dirty="0"/>
              <a:t>years of experience</a:t>
            </a:r>
            <a:r>
              <a:rPr lang="en-US" dirty="0"/>
              <a:t> and </a:t>
            </a:r>
            <a:r>
              <a:rPr lang="en-US" b="1" dirty="0"/>
              <a:t>salary</a:t>
            </a:r>
            <a:r>
              <a:rPr lang="en-US" dirty="0"/>
              <a:t>. But in reality, salary is influenced by many factors, not just experience. For example, someone with a higher education level—like a Master’s degree or a PhD—may earn more even if they have the same years of experience as someone else.</a:t>
            </a:r>
          </a:p>
          <a:p>
            <a:endParaRPr lang="en-US" dirty="0"/>
          </a:p>
          <a:p>
            <a:r>
              <a:rPr lang="en-US" dirty="0"/>
              <a:t>Now, let’s take a look at a more complex dataset. Here, we’re adding </a:t>
            </a:r>
            <a:r>
              <a:rPr lang="en-US" b="1" dirty="0"/>
              <a:t>education level</a:t>
            </a:r>
            <a:r>
              <a:rPr lang="en-US" dirty="0"/>
              <a:t> as a second factor. So, for each person, we know:</a:t>
            </a:r>
          </a:p>
          <a:p>
            <a:pPr>
              <a:buFont typeface="Arial" panose="020B0604020202020204" pitchFamily="34" charset="0"/>
              <a:buChar char="•"/>
            </a:pPr>
            <a:r>
              <a:rPr lang="en-US" dirty="0"/>
              <a:t>Their </a:t>
            </a:r>
            <a:r>
              <a:rPr lang="en-US" b="1" dirty="0"/>
              <a:t>years of experience</a:t>
            </a:r>
            <a:r>
              <a:rPr lang="en-US" dirty="0"/>
              <a:t> (just like before).</a:t>
            </a:r>
          </a:p>
          <a:p>
            <a:pPr>
              <a:buFont typeface="Arial" panose="020B0604020202020204" pitchFamily="34" charset="0"/>
              <a:buChar char="•"/>
            </a:pPr>
            <a:r>
              <a:rPr lang="en-US" dirty="0"/>
              <a:t>Their </a:t>
            </a:r>
            <a:r>
              <a:rPr lang="en-US" b="1" dirty="0"/>
              <a:t>education level</a:t>
            </a:r>
            <a:r>
              <a:rPr lang="en-US" dirty="0"/>
              <a:t> (Bachelor’s, Master’s, or PhD).</a:t>
            </a:r>
          </a:p>
          <a:p>
            <a:pPr>
              <a:buFont typeface="Arial" panose="020B0604020202020204" pitchFamily="34" charset="0"/>
              <a:buChar char="•"/>
            </a:pPr>
            <a:r>
              <a:rPr lang="en-US" dirty="0"/>
              <a:t>And their </a:t>
            </a:r>
            <a:r>
              <a:rPr lang="en-US" b="1" dirty="0"/>
              <a:t>salary</a:t>
            </a:r>
            <a:r>
              <a:rPr lang="en-US" dirty="0"/>
              <a:t>.</a:t>
            </a:r>
          </a:p>
          <a:p>
            <a:pPr>
              <a:buFont typeface="Arial" panose="020B0604020202020204" pitchFamily="34" charset="0"/>
              <a:buChar char="•"/>
            </a:pPr>
            <a:endParaRPr lang="en-US" dirty="0"/>
          </a:p>
          <a:p>
            <a:r>
              <a:rPr lang="en-US" dirty="0"/>
              <a:t>This time, the machine needs to learn how both experience and education together affect salary.</a:t>
            </a:r>
          </a:p>
          <a:p>
            <a:endParaRPr lang="en-US" dirty="0"/>
          </a:p>
          <a:p>
            <a:r>
              <a:rPr lang="en-US" dirty="0"/>
              <a:t>Just like before, the machine starts off with a completely random guess. But instead of just drawing a line, it now guesses a </a:t>
            </a:r>
            <a:r>
              <a:rPr lang="en-US" b="1" dirty="0"/>
              <a:t>plane</a:t>
            </a:r>
            <a:r>
              <a:rPr lang="en-US" dirty="0"/>
              <a:t> because there are two factors it’s trying to understand: years of experience and education level. This random plane is the machine's first attempt at connecting the dots between experience, education, and salary. But as we can see, this guess is way off.</a:t>
            </a:r>
          </a:p>
          <a:p>
            <a:endParaRPr lang="en-US" dirty="0"/>
          </a:p>
          <a:p>
            <a:r>
              <a:rPr lang="en-US" dirty="0"/>
              <a:t>Now, let’s watch how the machine learns. Just like before, it will adjust its guesses—this time by moving and tilting the plane—until it better fits the data. With each adjustment, it checks how well its current plane fits the actual data and then makes corrections. It slowly starts to learn how both experience and education affect salary.</a:t>
            </a:r>
          </a:p>
          <a:p>
            <a:endParaRPr lang="en-US" dirty="0"/>
          </a:p>
          <a:p>
            <a:r>
              <a:rPr lang="en-US" dirty="0"/>
              <a:t>After many adjustments, the machine finds the plane that best fits the data. Now, it understands the combined effect of </a:t>
            </a:r>
            <a:r>
              <a:rPr lang="en-US" b="1" dirty="0"/>
              <a:t>years of experience</a:t>
            </a:r>
            <a:r>
              <a:rPr lang="en-US" dirty="0"/>
              <a:t> and </a:t>
            </a:r>
            <a:r>
              <a:rPr lang="en-US" b="1" dirty="0"/>
              <a:t>education level</a:t>
            </a:r>
            <a:r>
              <a:rPr lang="en-US" dirty="0"/>
              <a:t> on salary.</a:t>
            </a:r>
          </a:p>
          <a:p>
            <a:endParaRPr lang="en-US" dirty="0"/>
          </a:p>
          <a:p>
            <a:r>
              <a:rPr lang="en-US" dirty="0"/>
              <a:t>This plane shows that:</a:t>
            </a:r>
          </a:p>
          <a:p>
            <a:pPr>
              <a:buFont typeface="Arial" panose="020B0604020202020204" pitchFamily="34" charset="0"/>
              <a:buChar char="•"/>
            </a:pPr>
            <a:r>
              <a:rPr lang="en-US" dirty="0"/>
              <a:t>For any given education level, salary increases with more experience.</a:t>
            </a:r>
          </a:p>
          <a:p>
            <a:pPr>
              <a:buFont typeface="Arial" panose="020B0604020202020204" pitchFamily="34" charset="0"/>
              <a:buChar char="•"/>
            </a:pPr>
            <a:r>
              <a:rPr lang="en-US" dirty="0"/>
              <a:t>And for any given experience level, higher education leads to higher salaries</a:t>
            </a:r>
          </a:p>
          <a:p>
            <a:endParaRPr lang="en-US" dirty="0"/>
          </a:p>
          <a:p>
            <a:r>
              <a:rPr lang="en-US" dirty="0"/>
              <a:t>So, what did the machine learn this time? It learned the </a:t>
            </a:r>
            <a:r>
              <a:rPr lang="en-US" b="1" dirty="0"/>
              <a:t>combined effect</a:t>
            </a:r>
            <a:r>
              <a:rPr lang="en-US" dirty="0"/>
              <a:t> of two factors:</a:t>
            </a:r>
          </a:p>
          <a:p>
            <a:pPr>
              <a:buFont typeface="Arial" panose="020B0604020202020204" pitchFamily="34" charset="0"/>
              <a:buChar char="•"/>
            </a:pPr>
            <a:r>
              <a:rPr lang="en-US" dirty="0"/>
              <a:t>How much salary increases with each additional year of experience.</a:t>
            </a:r>
          </a:p>
          <a:p>
            <a:pPr>
              <a:buFont typeface="Arial" panose="020B0604020202020204" pitchFamily="34" charset="0"/>
              <a:buChar char="•"/>
            </a:pPr>
            <a:r>
              <a:rPr lang="en-US" dirty="0"/>
              <a:t>And how salary also increases depending on the level of education (Bachelor’s, Master’s, or PhD).</a:t>
            </a:r>
          </a:p>
          <a:p>
            <a:pPr>
              <a:buFont typeface="Arial" panose="020B0604020202020204" pitchFamily="34" charset="0"/>
              <a:buNone/>
            </a:pPr>
            <a:endParaRPr lang="en-US" dirty="0"/>
          </a:p>
          <a:p>
            <a:r>
              <a:rPr lang="en-US" dirty="0"/>
              <a:t>By understanding both factors, the machine can now predict salary more accurately than if it had only looked at experience alone.</a:t>
            </a:r>
          </a:p>
          <a:p>
            <a:endParaRPr lang="en-US" dirty="0"/>
          </a:p>
          <a:p>
            <a:r>
              <a:rPr lang="en-US" dirty="0"/>
              <a:t>This is an example of how machines can learn from multiple variables at once. In this case, the machine didn’t just learn one relationship—it learned how </a:t>
            </a:r>
            <a:r>
              <a:rPr lang="en-US" b="1" dirty="0"/>
              <a:t>two variables</a:t>
            </a:r>
            <a:r>
              <a:rPr lang="en-US" dirty="0"/>
              <a:t> work together to affect salary. This idea—learning from multiple factors—is a key concept in machine learning. It helps machines make better, more accurate predictions, just like humans consider many factors when making decisions.</a:t>
            </a:r>
          </a:p>
        </p:txBody>
      </p:sp>
      <p:sp>
        <p:nvSpPr>
          <p:cNvPr id="4" name="Slide Number Placeholder 3"/>
          <p:cNvSpPr>
            <a:spLocks noGrp="1"/>
          </p:cNvSpPr>
          <p:nvPr>
            <p:ph type="sldNum" sz="quarter" idx="5"/>
          </p:nvPr>
        </p:nvSpPr>
        <p:spPr/>
        <p:txBody>
          <a:bodyPr/>
          <a:lstStyle/>
          <a:p>
            <a:fld id="{8BEB0CDA-01FB-4C68-B45B-20F75A2C19C1}" type="slidenum">
              <a:rPr lang="en-US" smtClean="0"/>
              <a:t>5</a:t>
            </a:fld>
            <a:endParaRPr lang="en-US"/>
          </a:p>
        </p:txBody>
      </p:sp>
    </p:spTree>
    <p:extLst>
      <p:ext uri="{BB962C8B-B14F-4D97-AF65-F5344CB8AC3E}">
        <p14:creationId xmlns:p14="http://schemas.microsoft.com/office/powerpoint/2010/main" val="266820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think bigger. Imagine we add even more features:</a:t>
            </a:r>
          </a:p>
          <a:p>
            <a:endParaRPr lang="en-US" dirty="0"/>
          </a:p>
          <a:p>
            <a:r>
              <a:rPr lang="en-US" dirty="0"/>
              <a:t>Maybe we add:</a:t>
            </a:r>
          </a:p>
          <a:p>
            <a:pPr>
              <a:buFont typeface="Arial" panose="020B0604020202020204" pitchFamily="34" charset="0"/>
              <a:buChar char="•"/>
            </a:pPr>
            <a:r>
              <a:rPr lang="en-US" dirty="0"/>
              <a:t>a person’s </a:t>
            </a:r>
            <a:r>
              <a:rPr lang="en-US" b="1" dirty="0"/>
              <a:t>location</a:t>
            </a:r>
            <a:r>
              <a:rPr lang="en-US" dirty="0"/>
              <a:t>.</a:t>
            </a:r>
          </a:p>
          <a:p>
            <a:pPr>
              <a:buFont typeface="Arial" panose="020B0604020202020204" pitchFamily="34" charset="0"/>
              <a:buChar char="•"/>
            </a:pPr>
            <a:r>
              <a:rPr lang="en-US" dirty="0"/>
              <a:t>Or their </a:t>
            </a:r>
            <a:r>
              <a:rPr lang="en-US" b="1" dirty="0"/>
              <a:t>job title</a:t>
            </a:r>
            <a:r>
              <a:rPr lang="en-US" dirty="0"/>
              <a:t>.</a:t>
            </a:r>
          </a:p>
          <a:p>
            <a:pPr>
              <a:buFont typeface="Arial" panose="020B0604020202020204" pitchFamily="34" charset="0"/>
              <a:buChar char="•"/>
            </a:pPr>
            <a:r>
              <a:rPr lang="en-US" dirty="0"/>
              <a:t>Or their </a:t>
            </a:r>
            <a:r>
              <a:rPr lang="en-US" b="1" dirty="0"/>
              <a:t>industry</a:t>
            </a:r>
            <a:r>
              <a:rPr lang="en-US" dirty="0"/>
              <a:t>.</a:t>
            </a:r>
          </a:p>
          <a:p>
            <a:pPr>
              <a:buFont typeface="Arial" panose="020B0604020202020204" pitchFamily="34" charset="0"/>
              <a:buChar char="•"/>
            </a:pPr>
            <a:r>
              <a:rPr lang="en-US" dirty="0"/>
              <a:t>And more.</a:t>
            </a:r>
          </a:p>
          <a:p>
            <a:pPr>
              <a:buFont typeface="Arial" panose="020B0604020202020204" pitchFamily="34" charset="0"/>
              <a:buChar char="•"/>
            </a:pPr>
            <a:endParaRPr lang="en-US" dirty="0"/>
          </a:p>
          <a:p>
            <a:r>
              <a:rPr lang="en-US" dirty="0"/>
              <a:t>With each new feature, the machine needs to learn a new relationship. And with each relationship, we introduce more parameters for the machine to learn. In this case, the machine is no longer just drawing a line or a plane—it’s fitting a higher-dimensional model. And it’s learning many parameters—one for each feature. Unfortunately, we can no longer visualize that high-dimensional space. Use your imagination!</a:t>
            </a:r>
          </a:p>
          <a:p>
            <a:endParaRPr lang="en-US" dirty="0"/>
          </a:p>
          <a:p>
            <a:r>
              <a:rPr lang="en-US" dirty="0"/>
              <a:t>Now let’s make a leap from salary prediction to something much more complex: </a:t>
            </a:r>
            <a:r>
              <a:rPr lang="en-US" b="1" dirty="0"/>
              <a:t>language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model like ChatGPT, works in a similar way, but instead of predicting salary, it’s trying to predict </a:t>
            </a:r>
            <a:r>
              <a:rPr lang="en-US" b="1" dirty="0"/>
              <a:t>the next word in a sentence</a:t>
            </a:r>
            <a:r>
              <a:rPr lang="en-US" dirty="0"/>
              <a:t>.</a:t>
            </a:r>
          </a:p>
        </p:txBody>
      </p:sp>
      <p:sp>
        <p:nvSpPr>
          <p:cNvPr id="4" name="Slide Number Placeholder 3"/>
          <p:cNvSpPr>
            <a:spLocks noGrp="1"/>
          </p:cNvSpPr>
          <p:nvPr>
            <p:ph type="sldNum" sz="quarter" idx="5"/>
          </p:nvPr>
        </p:nvSpPr>
        <p:spPr/>
        <p:txBody>
          <a:bodyPr/>
          <a:lstStyle/>
          <a:p>
            <a:fld id="{8BEB0CDA-01FB-4C68-B45B-20F75A2C19C1}" type="slidenum">
              <a:rPr lang="en-US" smtClean="0"/>
              <a:t>6</a:t>
            </a:fld>
            <a:endParaRPr lang="en-US"/>
          </a:p>
        </p:txBody>
      </p:sp>
    </p:spTree>
    <p:extLst>
      <p:ext uri="{BB962C8B-B14F-4D97-AF65-F5344CB8AC3E}">
        <p14:creationId xmlns:p14="http://schemas.microsoft.com/office/powerpoint/2010/main" val="175663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our linear regression model learns parameters for years of experience, education, and other factors, LLMs are learning relationships between words. But here’s the difference: instead of just a few parameters, an LLM, for example an early version of ChatGPT has to learn </a:t>
            </a:r>
            <a:r>
              <a:rPr lang="en-US" b="1" dirty="0"/>
              <a:t>175 billion parameters</a:t>
            </a:r>
            <a:r>
              <a:rPr lang="en-US" dirty="0"/>
              <a:t>. That explains the first L in LLM: Large.</a:t>
            </a:r>
          </a:p>
          <a:p>
            <a:endParaRPr lang="en-US" dirty="0"/>
          </a:p>
          <a:p>
            <a:r>
              <a:rPr lang="en-US" dirty="0"/>
              <a:t>Why does ChatGPT need </a:t>
            </a:r>
            <a:r>
              <a:rPr lang="en-US" b="1" dirty="0"/>
              <a:t>175 billion parameters</a:t>
            </a:r>
            <a:r>
              <a:rPr lang="en-US" dirty="0"/>
              <a:t>? It’s because language is incredibly complex. Think about all the nuances in language:</a:t>
            </a:r>
          </a:p>
          <a:p>
            <a:pPr>
              <a:buFont typeface="Arial" panose="020B0604020202020204" pitchFamily="34" charset="0"/>
              <a:buChar char="•"/>
            </a:pPr>
            <a:r>
              <a:rPr lang="en-US" dirty="0"/>
              <a:t>The same word can have different meanings depending on context.</a:t>
            </a:r>
          </a:p>
          <a:p>
            <a:pPr>
              <a:buFont typeface="Arial" panose="020B0604020202020204" pitchFamily="34" charset="0"/>
              <a:buChar char="•"/>
            </a:pPr>
            <a:r>
              <a:rPr lang="en-US" dirty="0"/>
              <a:t>Different sentence structures convey different emotions or intents.</a:t>
            </a:r>
          </a:p>
          <a:p>
            <a:pPr>
              <a:buFont typeface="Arial" panose="020B0604020202020204" pitchFamily="34" charset="0"/>
              <a:buChar char="•"/>
            </a:pPr>
            <a:r>
              <a:rPr lang="en-US" dirty="0"/>
              <a:t>Idioms, sarcasm, and tone all require understanding beyond just word definitions.</a:t>
            </a:r>
          </a:p>
          <a:p>
            <a:endParaRPr lang="en-US" dirty="0"/>
          </a:p>
          <a:p>
            <a:r>
              <a:rPr lang="en-US" dirty="0"/>
              <a:t>To learn all these relationships and nuances, the machine needs a vast number of parameters. Each parameter helps the model get better at understanding and predicting language. Think of each parameter as a brain cell.</a:t>
            </a:r>
          </a:p>
          <a:p>
            <a:endParaRPr lang="en-US" dirty="0"/>
          </a:p>
          <a:p>
            <a:r>
              <a:rPr lang="en-US" dirty="0"/>
              <a:t>Here is a general rule of thumb: The more parameters a model has, the more intelligent it might be. Of course, the more expensive the training 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about the training data? ChatGPT learns from a massive text dataset </a:t>
            </a:r>
            <a:r>
              <a:rPr lang="en-US" b="0" i="0" dirty="0">
                <a:solidFill>
                  <a:srgbClr val="EEF0FF"/>
                </a:solidFill>
                <a:effectLst/>
                <a:latin typeface="Google Sans"/>
              </a:rPr>
              <a:t>scraped</a:t>
            </a:r>
            <a:r>
              <a:rPr lang="en-US" dirty="0"/>
              <a:t> from the Internet. For example, Wikipedia articles……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b="0" i="0" dirty="0">
              <a:solidFill>
                <a:srgbClr val="555555"/>
              </a:solidFill>
              <a:effectLst/>
              <a:latin typeface="vendett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Optimistic Display"/>
              </a:rPr>
              <a:t>Llama 3.2: 1B, 3B, 11B or 90B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555"/>
              </a:solidFill>
              <a:effectLst/>
              <a:latin typeface="vendett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vendetta"/>
              </a:rPr>
              <a:t>But if you’ve played with </a:t>
            </a:r>
            <a:r>
              <a:rPr lang="en-US" b="0" i="0" dirty="0">
                <a:effectLst/>
                <a:latin typeface="vendetta"/>
                <a:hlinkClick r:id="rId3"/>
              </a:rPr>
              <a:t>OpenAI’s ChatGPT</a:t>
            </a:r>
            <a:r>
              <a:rPr lang="en-US" b="0" i="0" dirty="0">
                <a:solidFill>
                  <a:srgbClr val="555555"/>
                </a:solidFill>
                <a:effectLst/>
                <a:latin typeface="vendetta"/>
              </a:rPr>
              <a:t>, you know that it produces many tokens, not just a single token. That’s because this basic idea is applied in an expanding-window pattern. You give it n tokens in, it produces one token out, then it incorporates that output token as part of the input of the next iteration, produces a new token out, and so on. This pattern keeps repeating until a stopping condition is reached, indicating that it finished generating all the text you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555"/>
              </a:solidFill>
              <a:effectLst/>
              <a:latin typeface="vendett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vendett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vendetta"/>
              </a:rPr>
              <a:t>the “attention mechanism,” which allows the model to pay more attention to some inputs than others, regardless of where they show up in the input sequence. For example, let’s consider the following sentence: She wen to the store and …: In this scenario, when the model is predicting the verb “bought,” it needs to match the past tense of the verb “went.” In order to do that, it has to pay a lot of attention to the token “went.” In fact, it may pay more attention to the token “went” than to the token “and,” despite the fact that “went” appears much earlier in the input sequence.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555"/>
              </a:solidFill>
              <a:effectLst/>
              <a:latin typeface="vendett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vendetta"/>
              </a:rPr>
              <a:t>While playing with ChatGPT, you may also have noticed that the model is not deterministic: if you ask it the exact same question twice, you’ll likely get two different answers. That’s because the model doesn’t actually produce a single predicted token; instead it returns a probability distribution over all the possible tokens. In other words, it returns a vector in which each entry expresses the probability of a particular token being chosen. The model then samples from that distribution to generate the output token.</a:t>
            </a:r>
            <a:endParaRPr lang="en-US" dirty="0"/>
          </a:p>
          <a:p>
            <a:endParaRPr lang="en-US" dirty="0"/>
          </a:p>
          <a:p>
            <a:r>
              <a:rPr lang="en-US" b="0" i="0" dirty="0">
                <a:solidFill>
                  <a:srgbClr val="555555"/>
                </a:solidFill>
                <a:effectLst/>
                <a:latin typeface="vendetta"/>
              </a:rPr>
              <a:t>How does the model come up with that probability distribution? That’s what the training phase is for. During training, the model is exposed to a lot of text, and its weights are tuned to predict good probability distributions, given a sequence of input tokens. GPT models are trained with a large portion of the internet, so their predictions reflect a mix of the information they’ve seen.</a:t>
            </a:r>
            <a:endParaRPr lang="en-US" dirty="0"/>
          </a:p>
        </p:txBody>
      </p:sp>
      <p:sp>
        <p:nvSpPr>
          <p:cNvPr id="4" name="Slide Number Placeholder 3"/>
          <p:cNvSpPr>
            <a:spLocks noGrp="1"/>
          </p:cNvSpPr>
          <p:nvPr>
            <p:ph type="sldNum" sz="quarter" idx="5"/>
          </p:nvPr>
        </p:nvSpPr>
        <p:spPr/>
        <p:txBody>
          <a:bodyPr/>
          <a:lstStyle/>
          <a:p>
            <a:fld id="{A6199E31-C0AF-44FC-A4D3-209DDD07EF10}" type="slidenum">
              <a:rPr lang="en-US" smtClean="0"/>
              <a:t>7</a:t>
            </a:fld>
            <a:endParaRPr lang="en-US"/>
          </a:p>
        </p:txBody>
      </p:sp>
    </p:spTree>
    <p:extLst>
      <p:ext uri="{BB962C8B-B14F-4D97-AF65-F5344CB8AC3E}">
        <p14:creationId xmlns:p14="http://schemas.microsoft.com/office/powerpoint/2010/main" val="277502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ChatGPT is trained, it learns to recognize patterns in massive amounts of text. </a:t>
            </a:r>
          </a:p>
          <a:p>
            <a:endParaRPr lang="en-US" dirty="0"/>
          </a:p>
          <a:p>
            <a:r>
              <a:rPr lang="en-US" dirty="0"/>
              <a:t>These patterns include:</a:t>
            </a:r>
          </a:p>
          <a:p>
            <a:pPr>
              <a:buFont typeface="Arial" panose="020B0604020202020204" pitchFamily="34" charset="0"/>
              <a:buChar char="•"/>
            </a:pPr>
            <a:r>
              <a:rPr lang="en-US" dirty="0"/>
              <a:t>How words relate to each other in a sentence.</a:t>
            </a:r>
          </a:p>
          <a:p>
            <a:pPr>
              <a:buFont typeface="Arial" panose="020B0604020202020204" pitchFamily="34" charset="0"/>
              <a:buChar char="•"/>
            </a:pPr>
            <a:r>
              <a:rPr lang="en-US" dirty="0"/>
              <a:t>How grammar structures sentences. </a:t>
            </a:r>
          </a:p>
          <a:p>
            <a:pPr>
              <a:buFont typeface="Arial" panose="020B0604020202020204" pitchFamily="34" charset="0"/>
              <a:buChar char="•"/>
            </a:pPr>
            <a:r>
              <a:rPr lang="en-US" dirty="0"/>
              <a:t>How context changes the meaning of words.</a:t>
            </a:r>
          </a:p>
          <a:p>
            <a:pPr>
              <a:buFont typeface="Arial" panose="020B0604020202020204" pitchFamily="34" charset="0"/>
              <a:buChar char="•"/>
            </a:pPr>
            <a:r>
              <a:rPr lang="en-US" dirty="0"/>
              <a:t>And so on.</a:t>
            </a:r>
          </a:p>
          <a:p>
            <a:endParaRPr lang="en-US" dirty="0"/>
          </a:p>
          <a:p>
            <a:r>
              <a:rPr lang="en-US" dirty="0"/>
              <a:t>Every parameter ChatGPT learns helps it understand how words and phrases fit together. Each parameter is like a tiny adjustment that improves the model’s ability to predict the next word in a sentence based on all the words that came before it.</a:t>
            </a:r>
          </a:p>
        </p:txBody>
      </p:sp>
      <p:sp>
        <p:nvSpPr>
          <p:cNvPr id="4" name="Slide Number Placeholder 3"/>
          <p:cNvSpPr>
            <a:spLocks noGrp="1"/>
          </p:cNvSpPr>
          <p:nvPr>
            <p:ph type="sldNum" sz="quarter" idx="5"/>
          </p:nvPr>
        </p:nvSpPr>
        <p:spPr/>
        <p:txBody>
          <a:bodyPr/>
          <a:lstStyle/>
          <a:p>
            <a:fld id="{A6199E31-C0AF-44FC-A4D3-209DDD07EF10}" type="slidenum">
              <a:rPr lang="en-US" smtClean="0"/>
              <a:t>8</a:t>
            </a:fld>
            <a:endParaRPr lang="en-US"/>
          </a:p>
        </p:txBody>
      </p:sp>
    </p:spTree>
    <p:extLst>
      <p:ext uri="{BB962C8B-B14F-4D97-AF65-F5344CB8AC3E}">
        <p14:creationId xmlns:p14="http://schemas.microsoft.com/office/powerpoint/2010/main" val="350628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Once ChatGPT has learned these parameters, it can apply them to generate human-like text. Just like our salary prediction model can predict a salary based on experience and education, ChatGPT can predict the next word in a sentence based on everything that came before. And because it has learned so many parameters, it can generate text that’s incredibly fluent and coherent.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DengXian" panose="02010600030101010101" pitchFamily="2" charset="-122"/>
                <a:cs typeface="Times New Roman" panose="02020603050405020304" pitchFamily="18" charset="0"/>
              </a:rPr>
              <a:t>An LLM is nothing but a Next Word Predictor!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DengXian" panose="02010600030101010101" pitchFamily="2" charset="-122"/>
                <a:cs typeface="Times New Roman" panose="02020603050405020304" pitchFamily="18" charset="0"/>
              </a:rPr>
              <a:t>Given an input like, “</a:t>
            </a:r>
            <a:r>
              <a:rPr lang="en-US" dirty="0">
                <a:solidFill>
                  <a:srgbClr val="E8EADC"/>
                </a:solidFill>
              </a:rPr>
              <a:t>The quick brown fox jumps,” this called a prompt. ChatGPT will predict the next word based on this prompt.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555"/>
              </a:solidFill>
              <a:effectLst/>
              <a:latin typeface="vendetta"/>
            </a:endParaRPr>
          </a:p>
        </p:txBody>
      </p:sp>
      <p:sp>
        <p:nvSpPr>
          <p:cNvPr id="4" name="Slide Number Placeholder 3"/>
          <p:cNvSpPr>
            <a:spLocks noGrp="1"/>
          </p:cNvSpPr>
          <p:nvPr>
            <p:ph type="sldNum" sz="quarter" idx="5"/>
          </p:nvPr>
        </p:nvSpPr>
        <p:spPr/>
        <p:txBody>
          <a:bodyPr/>
          <a:lstStyle/>
          <a:p>
            <a:fld id="{A6199E31-C0AF-44FC-A4D3-209DDD07EF10}" type="slidenum">
              <a:rPr lang="en-US" smtClean="0"/>
              <a:t>9</a:t>
            </a:fld>
            <a:endParaRPr lang="en-US"/>
          </a:p>
        </p:txBody>
      </p:sp>
    </p:spTree>
    <p:extLst>
      <p:ext uri="{BB962C8B-B14F-4D97-AF65-F5344CB8AC3E}">
        <p14:creationId xmlns:p14="http://schemas.microsoft.com/office/powerpoint/2010/main" val="203281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0D7F-CE11-5F01-FDEA-980D47BB48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2674C4-27F2-9DAC-F7A9-0200DFC67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2E3196-D03A-F36D-7F0E-6BF39A2DF028}"/>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5" name="Footer Placeholder 4">
            <a:extLst>
              <a:ext uri="{FF2B5EF4-FFF2-40B4-BE49-F238E27FC236}">
                <a16:creationId xmlns:a16="http://schemas.microsoft.com/office/drawing/2014/main" id="{E8A44DBD-C71C-AACC-2EB6-6C31983A2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E567B-BABF-A07B-7AD6-DFF73ADDE145}"/>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369226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9600-9257-A00D-8574-793D5BB53D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78570B-F8D0-B89F-E766-AD67E36F1B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FABF9-0839-888B-FADE-19650A8D25F2}"/>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5" name="Footer Placeholder 4">
            <a:extLst>
              <a:ext uri="{FF2B5EF4-FFF2-40B4-BE49-F238E27FC236}">
                <a16:creationId xmlns:a16="http://schemas.microsoft.com/office/drawing/2014/main" id="{6244ED1B-743E-5E52-A35E-4B1C6DCC4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031F9-7591-8AE4-8B8D-C9EF989C28CF}"/>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392644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17420-8A4F-38AD-7F01-8D310ACE09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EC60EB-554B-0173-982F-41788ADB8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F36C3-9061-B596-A901-F6F903EDA495}"/>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5" name="Footer Placeholder 4">
            <a:extLst>
              <a:ext uri="{FF2B5EF4-FFF2-40B4-BE49-F238E27FC236}">
                <a16:creationId xmlns:a16="http://schemas.microsoft.com/office/drawing/2014/main" id="{37972195-53CD-3F4F-1AC7-BA540A6FB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319E1-B1C8-5201-1316-910A57AA9987}"/>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34989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01D2-84A8-D73C-221F-A0EBE7568D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09530-1FEB-23E0-0B6F-3F97DBCC6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1BC0F-6239-F51A-FAF5-2FFCC556E9C8}"/>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5" name="Footer Placeholder 4">
            <a:extLst>
              <a:ext uri="{FF2B5EF4-FFF2-40B4-BE49-F238E27FC236}">
                <a16:creationId xmlns:a16="http://schemas.microsoft.com/office/drawing/2014/main" id="{9755A9FE-2745-F692-C479-FEE158ADF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275EF-035E-FE82-15D6-F0BD4455DFCC}"/>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245995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62DF-3120-194B-B6A0-3AA5B409A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0EEAC5-8DAE-C608-BFF2-34F33C6E80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8F8F2-1CED-EFDC-7919-14F077DE18C6}"/>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5" name="Footer Placeholder 4">
            <a:extLst>
              <a:ext uri="{FF2B5EF4-FFF2-40B4-BE49-F238E27FC236}">
                <a16:creationId xmlns:a16="http://schemas.microsoft.com/office/drawing/2014/main" id="{1288F57B-67C6-82E4-228D-5B439B56B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D0275-1141-B3F3-567E-FF538122AC76}"/>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137978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96B3-2239-8E45-4718-C615C7D64F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FB0F0-BD4A-C3A9-DEED-97AC91B523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4F568-3CCA-46B2-A544-C1D05D0B74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61050-5F4C-48DA-FD4D-DB8A40172227}"/>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6" name="Footer Placeholder 5">
            <a:extLst>
              <a:ext uri="{FF2B5EF4-FFF2-40B4-BE49-F238E27FC236}">
                <a16:creationId xmlns:a16="http://schemas.microsoft.com/office/drawing/2014/main" id="{D41C9608-B2F7-F9EE-DB71-5B8A02A91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9D0C6-B717-5C24-619B-E2771CFBE5A8}"/>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83120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2CFE-EC7C-EE5A-31A4-683BAAC07A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2DEC19-A7C1-BEBD-4CF8-D9680E24F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1954D6-0346-396C-A8EB-39B8154A27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1BAD48-BBF0-968E-0F58-5B0DF794D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13E3E-4747-94F0-C2FF-EA2655890E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AB985C-4575-8521-6ADA-6122D604D976}"/>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8" name="Footer Placeholder 7">
            <a:extLst>
              <a:ext uri="{FF2B5EF4-FFF2-40B4-BE49-F238E27FC236}">
                <a16:creationId xmlns:a16="http://schemas.microsoft.com/office/drawing/2014/main" id="{4E9624B6-A817-B3C7-D64B-ACB5EA863F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C9ABB5-12E8-F232-31FD-E54B34554E7E}"/>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114546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91BF-72BB-AA1B-4EC2-B12CFC2FD5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F585BF-AE5C-ED2A-6BDD-EDFD6C876B99}"/>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4" name="Footer Placeholder 3">
            <a:extLst>
              <a:ext uri="{FF2B5EF4-FFF2-40B4-BE49-F238E27FC236}">
                <a16:creationId xmlns:a16="http://schemas.microsoft.com/office/drawing/2014/main" id="{74FFDADC-BEF1-EE52-864A-E394EB65A3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0BD82F-CB0E-BD85-B4A5-206706B85D57}"/>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343950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50DF6-498C-F04E-56BD-7426B7FCD776}"/>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3" name="Footer Placeholder 2">
            <a:extLst>
              <a:ext uri="{FF2B5EF4-FFF2-40B4-BE49-F238E27FC236}">
                <a16:creationId xmlns:a16="http://schemas.microsoft.com/office/drawing/2014/main" id="{9495EA76-3220-D3CC-819F-758804A82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310CD-E8DD-54F6-E191-262EB45AE558}"/>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92064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1258-3653-8C5A-BC52-DCA1E1EFA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D3F094-3A25-909D-91BC-65A9953F11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6847AA-1FC0-77B3-8F26-44BF468B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CAE1B-668F-FC97-0484-E0B27E06B4AE}"/>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6" name="Footer Placeholder 5">
            <a:extLst>
              <a:ext uri="{FF2B5EF4-FFF2-40B4-BE49-F238E27FC236}">
                <a16:creationId xmlns:a16="http://schemas.microsoft.com/office/drawing/2014/main" id="{4969E6B7-458E-78F7-5264-7C53A0D17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FE74B3-1149-C583-9E32-BA894AD8105A}"/>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381483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F4CF-E82E-2C08-567D-329BDE0E3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D41D78-D12D-C435-E52B-85217F68A3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3E1051-1DE0-1B5A-72D9-294E96DA9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4A6371-9270-3369-F082-A6230B1DA955}"/>
              </a:ext>
            </a:extLst>
          </p:cNvPr>
          <p:cNvSpPr>
            <a:spLocks noGrp="1"/>
          </p:cNvSpPr>
          <p:nvPr>
            <p:ph type="dt" sz="half" idx="10"/>
          </p:nvPr>
        </p:nvSpPr>
        <p:spPr/>
        <p:txBody>
          <a:bodyPr/>
          <a:lstStyle/>
          <a:p>
            <a:fld id="{62FEC60F-231D-4C2B-85F4-DCBEC917E6CA}" type="datetimeFigureOut">
              <a:rPr lang="en-US" smtClean="0"/>
              <a:t>11/18/25</a:t>
            </a:fld>
            <a:endParaRPr lang="en-US"/>
          </a:p>
        </p:txBody>
      </p:sp>
      <p:sp>
        <p:nvSpPr>
          <p:cNvPr id="6" name="Footer Placeholder 5">
            <a:extLst>
              <a:ext uri="{FF2B5EF4-FFF2-40B4-BE49-F238E27FC236}">
                <a16:creationId xmlns:a16="http://schemas.microsoft.com/office/drawing/2014/main" id="{33B8360E-759B-5732-292C-E4D6AECCB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F719C-5103-5C37-2644-B647E1B836B9}"/>
              </a:ext>
            </a:extLst>
          </p:cNvPr>
          <p:cNvSpPr>
            <a:spLocks noGrp="1"/>
          </p:cNvSpPr>
          <p:nvPr>
            <p:ph type="sldNum" sz="quarter" idx="12"/>
          </p:nvPr>
        </p:nvSpPr>
        <p:spPr/>
        <p:txBody>
          <a:bodyPr/>
          <a:lstStyle/>
          <a:p>
            <a:fld id="{33BEE6C2-99FE-4AD2-92F0-CDECB664A30E}" type="slidenum">
              <a:rPr lang="en-US" smtClean="0"/>
              <a:t>‹#›</a:t>
            </a:fld>
            <a:endParaRPr lang="en-US"/>
          </a:p>
        </p:txBody>
      </p:sp>
    </p:spTree>
    <p:extLst>
      <p:ext uri="{BB962C8B-B14F-4D97-AF65-F5344CB8AC3E}">
        <p14:creationId xmlns:p14="http://schemas.microsoft.com/office/powerpoint/2010/main" val="204952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1838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AB4F7-5442-BEA9-359D-A2A6EA873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F367C0-F513-3B6A-D33C-80AEF9083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D480F-218A-9457-A781-D325C6EF4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EC60F-231D-4C2B-85F4-DCBEC917E6CA}" type="datetimeFigureOut">
              <a:rPr lang="en-US" smtClean="0"/>
              <a:t>11/18/25</a:t>
            </a:fld>
            <a:endParaRPr lang="en-US"/>
          </a:p>
        </p:txBody>
      </p:sp>
      <p:sp>
        <p:nvSpPr>
          <p:cNvPr id="5" name="Footer Placeholder 4">
            <a:extLst>
              <a:ext uri="{FF2B5EF4-FFF2-40B4-BE49-F238E27FC236}">
                <a16:creationId xmlns:a16="http://schemas.microsoft.com/office/drawing/2014/main" id="{084ECE22-DD3C-BB54-17F8-15AD9B25D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70F677-53AF-0FB3-FDFC-C51A4BB32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EE6C2-99FE-4AD2-92F0-CDECB664A30E}" type="slidenum">
              <a:rPr lang="en-US" smtClean="0"/>
              <a:t>‹#›</a:t>
            </a:fld>
            <a:endParaRPr lang="en-US"/>
          </a:p>
        </p:txBody>
      </p:sp>
    </p:spTree>
    <p:extLst>
      <p:ext uri="{BB962C8B-B14F-4D97-AF65-F5344CB8AC3E}">
        <p14:creationId xmlns:p14="http://schemas.microsoft.com/office/powerpoint/2010/main" val="3575180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mailto:b.wei@tc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BD30-0933-33C2-CD5D-C6BEEF2BFE09}"/>
              </a:ext>
            </a:extLst>
          </p:cNvPr>
          <p:cNvSpPr>
            <a:spLocks noGrp="1"/>
          </p:cNvSpPr>
          <p:nvPr>
            <p:ph type="title"/>
          </p:nvPr>
        </p:nvSpPr>
        <p:spPr/>
        <p:txBody>
          <a:bodyPr/>
          <a:lstStyle/>
          <a:p>
            <a:r>
              <a:rPr lang="en-US" dirty="0">
                <a:solidFill>
                  <a:srgbClr val="E8EADC"/>
                </a:solidFill>
              </a:rPr>
              <a:t>AI, ML, DL, and GenAI</a:t>
            </a:r>
          </a:p>
        </p:txBody>
      </p:sp>
      <p:sp>
        <p:nvSpPr>
          <p:cNvPr id="4" name="Oval 3">
            <a:extLst>
              <a:ext uri="{FF2B5EF4-FFF2-40B4-BE49-F238E27FC236}">
                <a16:creationId xmlns:a16="http://schemas.microsoft.com/office/drawing/2014/main" id="{DBC58121-4182-E5C3-756B-94902DEFF246}"/>
              </a:ext>
            </a:extLst>
          </p:cNvPr>
          <p:cNvSpPr/>
          <p:nvPr/>
        </p:nvSpPr>
        <p:spPr>
          <a:xfrm>
            <a:off x="1170187" y="1415252"/>
            <a:ext cx="9851626" cy="5247462"/>
          </a:xfrm>
          <a:prstGeom prst="ellipse">
            <a:avLst/>
          </a:prstGeom>
          <a:solidFill>
            <a:srgbClr val="E8EAD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CBF7464-58D5-DA0E-FEB6-77DAE8E8C9E7}"/>
              </a:ext>
            </a:extLst>
          </p:cNvPr>
          <p:cNvSpPr/>
          <p:nvPr/>
        </p:nvSpPr>
        <p:spPr>
          <a:xfrm>
            <a:off x="4074219" y="1860966"/>
            <a:ext cx="6763802" cy="4356035"/>
          </a:xfrm>
          <a:prstGeom prst="ellipse">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D75D693-0ECD-AB72-C30E-5D8FC1D5960F}"/>
              </a:ext>
            </a:extLst>
          </p:cNvPr>
          <p:cNvSpPr/>
          <p:nvPr/>
        </p:nvSpPr>
        <p:spPr>
          <a:xfrm>
            <a:off x="5837571" y="2265323"/>
            <a:ext cx="4904344" cy="3547320"/>
          </a:xfrm>
          <a:prstGeom prst="ellipse">
            <a:avLst/>
          </a:prstGeom>
          <a:solidFill>
            <a:srgbClr val="D493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60131E8-D19B-D46C-469F-5D7D489DFFBA}"/>
              </a:ext>
            </a:extLst>
          </p:cNvPr>
          <p:cNvSpPr/>
          <p:nvPr/>
        </p:nvSpPr>
        <p:spPr>
          <a:xfrm>
            <a:off x="7670042" y="2881973"/>
            <a:ext cx="3021714" cy="2314020"/>
          </a:xfrm>
          <a:prstGeom prst="ellipse">
            <a:avLst/>
          </a:prstGeom>
          <a:solidFill>
            <a:srgbClr val="E5CC9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75463F-3575-ECA7-1291-E50039750FF4}"/>
              </a:ext>
            </a:extLst>
          </p:cNvPr>
          <p:cNvSpPr txBox="1"/>
          <p:nvPr/>
        </p:nvSpPr>
        <p:spPr>
          <a:xfrm>
            <a:off x="5908288" y="1454007"/>
            <a:ext cx="375424" cy="369332"/>
          </a:xfrm>
          <a:prstGeom prst="rect">
            <a:avLst/>
          </a:prstGeom>
          <a:noFill/>
        </p:spPr>
        <p:txBody>
          <a:bodyPr wrap="none" rtlCol="0">
            <a:spAutoFit/>
          </a:bodyPr>
          <a:lstStyle/>
          <a:p>
            <a:r>
              <a:rPr lang="en-US" dirty="0"/>
              <a:t>AI</a:t>
            </a:r>
          </a:p>
        </p:txBody>
      </p:sp>
      <p:sp>
        <p:nvSpPr>
          <p:cNvPr id="10" name="TextBox 9">
            <a:extLst>
              <a:ext uri="{FF2B5EF4-FFF2-40B4-BE49-F238E27FC236}">
                <a16:creationId xmlns:a16="http://schemas.microsoft.com/office/drawing/2014/main" id="{64F5A699-C79A-AB6E-44C0-EBFEC7A180CE}"/>
              </a:ext>
            </a:extLst>
          </p:cNvPr>
          <p:cNvSpPr txBox="1"/>
          <p:nvPr/>
        </p:nvSpPr>
        <p:spPr>
          <a:xfrm>
            <a:off x="6667620" y="1883898"/>
            <a:ext cx="1864613" cy="369332"/>
          </a:xfrm>
          <a:prstGeom prst="rect">
            <a:avLst/>
          </a:prstGeom>
          <a:noFill/>
        </p:spPr>
        <p:txBody>
          <a:bodyPr wrap="none" rtlCol="0">
            <a:spAutoFit/>
          </a:bodyPr>
          <a:lstStyle/>
          <a:p>
            <a:r>
              <a:rPr lang="en-US" dirty="0"/>
              <a:t>Machine Learning</a:t>
            </a:r>
          </a:p>
        </p:txBody>
      </p:sp>
      <p:sp>
        <p:nvSpPr>
          <p:cNvPr id="11" name="TextBox 10">
            <a:extLst>
              <a:ext uri="{FF2B5EF4-FFF2-40B4-BE49-F238E27FC236}">
                <a16:creationId xmlns:a16="http://schemas.microsoft.com/office/drawing/2014/main" id="{10B8919D-40F4-007C-BF2C-135AF6A65C13}"/>
              </a:ext>
            </a:extLst>
          </p:cNvPr>
          <p:cNvSpPr txBox="1"/>
          <p:nvPr/>
        </p:nvSpPr>
        <p:spPr>
          <a:xfrm>
            <a:off x="7577847" y="2301641"/>
            <a:ext cx="1542410" cy="369332"/>
          </a:xfrm>
          <a:prstGeom prst="rect">
            <a:avLst/>
          </a:prstGeom>
          <a:noFill/>
        </p:spPr>
        <p:txBody>
          <a:bodyPr wrap="none" rtlCol="0">
            <a:spAutoFit/>
          </a:bodyPr>
          <a:lstStyle/>
          <a:p>
            <a:r>
              <a:rPr lang="en-US" dirty="0"/>
              <a:t>Deep Learning</a:t>
            </a:r>
          </a:p>
        </p:txBody>
      </p:sp>
      <p:sp>
        <p:nvSpPr>
          <p:cNvPr id="12" name="TextBox 11">
            <a:extLst>
              <a:ext uri="{FF2B5EF4-FFF2-40B4-BE49-F238E27FC236}">
                <a16:creationId xmlns:a16="http://schemas.microsoft.com/office/drawing/2014/main" id="{5CB040BA-836F-2847-11FA-2B938E3B7FFD}"/>
              </a:ext>
            </a:extLst>
          </p:cNvPr>
          <p:cNvSpPr txBox="1"/>
          <p:nvPr/>
        </p:nvSpPr>
        <p:spPr>
          <a:xfrm>
            <a:off x="8860273" y="2935715"/>
            <a:ext cx="758541" cy="369332"/>
          </a:xfrm>
          <a:prstGeom prst="rect">
            <a:avLst/>
          </a:prstGeom>
          <a:noFill/>
        </p:spPr>
        <p:txBody>
          <a:bodyPr wrap="none" rtlCol="0">
            <a:spAutoFit/>
          </a:bodyPr>
          <a:lstStyle/>
          <a:p>
            <a:r>
              <a:rPr lang="en-US" dirty="0"/>
              <a:t>GenAI</a:t>
            </a:r>
          </a:p>
        </p:txBody>
      </p:sp>
      <p:sp>
        <p:nvSpPr>
          <p:cNvPr id="14" name="TextBox 13">
            <a:extLst>
              <a:ext uri="{FF2B5EF4-FFF2-40B4-BE49-F238E27FC236}">
                <a16:creationId xmlns:a16="http://schemas.microsoft.com/office/drawing/2014/main" id="{90576961-9FF2-B9BC-E4D4-474525F1B62D}"/>
              </a:ext>
            </a:extLst>
          </p:cNvPr>
          <p:cNvSpPr txBox="1"/>
          <p:nvPr/>
        </p:nvSpPr>
        <p:spPr>
          <a:xfrm>
            <a:off x="1699360" y="3585611"/>
            <a:ext cx="2416826" cy="923330"/>
          </a:xfrm>
          <a:prstGeom prst="rect">
            <a:avLst/>
          </a:prstGeom>
          <a:noFill/>
        </p:spPr>
        <p:txBody>
          <a:bodyPr wrap="square">
            <a:spAutoFit/>
          </a:bodyPr>
          <a:lstStyle/>
          <a:p>
            <a:r>
              <a:rPr lang="en-US" dirty="0"/>
              <a:t>Rule-based systems (Expert systems) such as IBM Watson</a:t>
            </a:r>
          </a:p>
        </p:txBody>
      </p:sp>
      <p:sp>
        <p:nvSpPr>
          <p:cNvPr id="15" name="TextBox 14">
            <a:extLst>
              <a:ext uri="{FF2B5EF4-FFF2-40B4-BE49-F238E27FC236}">
                <a16:creationId xmlns:a16="http://schemas.microsoft.com/office/drawing/2014/main" id="{85E09C60-6B70-8AD6-0FC5-13A202929A87}"/>
              </a:ext>
            </a:extLst>
          </p:cNvPr>
          <p:cNvSpPr txBox="1"/>
          <p:nvPr/>
        </p:nvSpPr>
        <p:spPr>
          <a:xfrm>
            <a:off x="4283754" y="3585611"/>
            <a:ext cx="1474013" cy="1323439"/>
          </a:xfrm>
          <a:prstGeom prst="rect">
            <a:avLst/>
          </a:prstGeom>
          <a:noFill/>
        </p:spPr>
        <p:txBody>
          <a:bodyPr wrap="square">
            <a:spAutoFit/>
          </a:bodyPr>
          <a:lstStyle/>
          <a:p>
            <a:r>
              <a:rPr lang="en-US" sz="1600" dirty="0"/>
              <a:t>Regression</a:t>
            </a:r>
          </a:p>
          <a:p>
            <a:r>
              <a:rPr lang="en-US" sz="1600" dirty="0"/>
              <a:t>Random Forest</a:t>
            </a:r>
          </a:p>
          <a:p>
            <a:r>
              <a:rPr lang="en-US" sz="1600" dirty="0"/>
              <a:t>SVM</a:t>
            </a:r>
          </a:p>
          <a:p>
            <a:r>
              <a:rPr lang="en-US" sz="1600" dirty="0"/>
              <a:t>Clustering</a:t>
            </a:r>
          </a:p>
          <a:p>
            <a:r>
              <a:rPr lang="en-US" sz="1600" dirty="0"/>
              <a:t>…</a:t>
            </a:r>
          </a:p>
        </p:txBody>
      </p:sp>
      <p:sp>
        <p:nvSpPr>
          <p:cNvPr id="16" name="TextBox 15">
            <a:extLst>
              <a:ext uri="{FF2B5EF4-FFF2-40B4-BE49-F238E27FC236}">
                <a16:creationId xmlns:a16="http://schemas.microsoft.com/office/drawing/2014/main" id="{C7791A59-3216-9480-C06C-E278F1D57C4E}"/>
              </a:ext>
            </a:extLst>
          </p:cNvPr>
          <p:cNvSpPr txBox="1"/>
          <p:nvPr/>
        </p:nvSpPr>
        <p:spPr>
          <a:xfrm>
            <a:off x="6028532" y="3585611"/>
            <a:ext cx="1770056" cy="1569660"/>
          </a:xfrm>
          <a:prstGeom prst="rect">
            <a:avLst/>
          </a:prstGeom>
          <a:noFill/>
        </p:spPr>
        <p:txBody>
          <a:bodyPr wrap="square">
            <a:spAutoFit/>
          </a:bodyPr>
          <a:lstStyle/>
          <a:p>
            <a:r>
              <a:rPr lang="en-US" sz="1600" dirty="0"/>
              <a:t>Feed-forward NN</a:t>
            </a:r>
          </a:p>
          <a:p>
            <a:r>
              <a:rPr lang="en-US" sz="1600" dirty="0"/>
              <a:t>Convolutional NN</a:t>
            </a:r>
          </a:p>
          <a:p>
            <a:r>
              <a:rPr lang="en-US" sz="1600" dirty="0"/>
              <a:t>Recurrent NN</a:t>
            </a:r>
          </a:p>
          <a:p>
            <a:r>
              <a:rPr lang="en-US" sz="1600" dirty="0"/>
              <a:t>…</a:t>
            </a:r>
          </a:p>
          <a:p>
            <a:endParaRPr lang="en-US" sz="1600" dirty="0"/>
          </a:p>
          <a:p>
            <a:endParaRPr lang="en-US" sz="1600" dirty="0"/>
          </a:p>
        </p:txBody>
      </p:sp>
      <p:sp>
        <p:nvSpPr>
          <p:cNvPr id="21" name="TextBox 20">
            <a:extLst>
              <a:ext uri="{FF2B5EF4-FFF2-40B4-BE49-F238E27FC236}">
                <a16:creationId xmlns:a16="http://schemas.microsoft.com/office/drawing/2014/main" id="{D30E423B-C4A3-86F1-DC6C-0E05051B59F8}"/>
              </a:ext>
            </a:extLst>
          </p:cNvPr>
          <p:cNvSpPr txBox="1"/>
          <p:nvPr/>
        </p:nvSpPr>
        <p:spPr>
          <a:xfrm>
            <a:off x="7960169" y="3585611"/>
            <a:ext cx="1396461" cy="923330"/>
          </a:xfrm>
          <a:prstGeom prst="rect">
            <a:avLst/>
          </a:prstGeom>
          <a:noFill/>
        </p:spPr>
        <p:txBody>
          <a:bodyPr wrap="square">
            <a:spAutoFit/>
          </a:bodyPr>
          <a:lstStyle/>
          <a:p>
            <a:r>
              <a:rPr lang="en-US" dirty="0"/>
              <a:t>LLMs</a:t>
            </a:r>
          </a:p>
          <a:p>
            <a:r>
              <a:rPr lang="en-US" dirty="0"/>
              <a:t>Diffusion</a:t>
            </a:r>
          </a:p>
          <a:p>
            <a:r>
              <a:rPr lang="en-US" dirty="0"/>
              <a:t>…</a:t>
            </a:r>
          </a:p>
        </p:txBody>
      </p:sp>
    </p:spTree>
    <p:extLst>
      <p:ext uri="{BB962C8B-B14F-4D97-AF65-F5344CB8AC3E}">
        <p14:creationId xmlns:p14="http://schemas.microsoft.com/office/powerpoint/2010/main" val="68162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3175100" cy="369332"/>
          </a:xfrm>
          <a:prstGeom prst="rect">
            <a:avLst/>
          </a:prstGeom>
          <a:noFill/>
        </p:spPr>
        <p:txBody>
          <a:bodyPr wrap="none" rtlCol="0">
            <a:spAutoFit/>
          </a:bodyPr>
          <a:lstStyle/>
          <a:p>
            <a:r>
              <a:rPr lang="en-US" dirty="0">
                <a:solidFill>
                  <a:srgbClr val="E8EADC"/>
                </a:solidFill>
              </a:rPr>
              <a:t>The quick brown fox jumps over</a:t>
            </a:r>
          </a:p>
        </p:txBody>
      </p:sp>
      <p:cxnSp>
        <p:nvCxnSpPr>
          <p:cNvPr id="4" name="Straight Arrow Connector 3">
            <a:extLst>
              <a:ext uri="{FF2B5EF4-FFF2-40B4-BE49-F238E27FC236}">
                <a16:creationId xmlns:a16="http://schemas.microsoft.com/office/drawing/2014/main" id="{F04CC631-04E8-3D1D-EC61-5A96645A49AB}"/>
              </a:ext>
            </a:extLst>
          </p:cNvPr>
          <p:cNvCxnSpPr>
            <a:cxnSpLocks/>
            <a:stCxn id="7" idx="2"/>
          </p:cNvCxnSpPr>
          <p:nvPr/>
        </p:nvCxnSpPr>
        <p:spPr>
          <a:xfrm>
            <a:off x="3133867" y="2729123"/>
            <a:ext cx="0" cy="218326"/>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C63EAE1-6259-6A34-E98A-26FEFA1E3694}"/>
              </a:ext>
            </a:extLst>
          </p:cNvPr>
          <p:cNvSpPr/>
          <p:nvPr/>
        </p:nvSpPr>
        <p:spPr>
          <a:xfrm>
            <a:off x="262648" y="2947449"/>
            <a:ext cx="2622065"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8E8376E-778E-95B6-7BC1-AE32AF4751DA}"/>
              </a:ext>
            </a:extLst>
          </p:cNvPr>
          <p:cNvCxnSpPr>
            <a:cxnSpLocks/>
            <a:stCxn id="5" idx="0"/>
            <a:endCxn id="7" idx="1"/>
          </p:cNvCxnSpPr>
          <p:nvPr/>
        </p:nvCxnSpPr>
        <p:spPr>
          <a:xfrm flipV="1">
            <a:off x="1573681" y="2407655"/>
            <a:ext cx="1238718"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descr="undefined">
            <a:extLst>
              <a:ext uri="{FF2B5EF4-FFF2-40B4-BE49-F238E27FC236}">
                <a16:creationId xmlns:a16="http://schemas.microsoft.com/office/drawing/2014/main" id="{E93BEAEF-5707-E24B-D31F-2E46036A9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399"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0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3175100" cy="369332"/>
          </a:xfrm>
          <a:prstGeom prst="rect">
            <a:avLst/>
          </a:prstGeom>
          <a:noFill/>
        </p:spPr>
        <p:txBody>
          <a:bodyPr wrap="none" rtlCol="0">
            <a:spAutoFit/>
          </a:bodyPr>
          <a:lstStyle/>
          <a:p>
            <a:r>
              <a:rPr lang="en-US" dirty="0">
                <a:solidFill>
                  <a:srgbClr val="E8EADC"/>
                </a:solidFill>
              </a:rPr>
              <a:t>The quick brown fox jumps over</a:t>
            </a:r>
          </a:p>
        </p:txBody>
      </p:sp>
      <p:sp>
        <p:nvSpPr>
          <p:cNvPr id="5" name="Rectangle 4">
            <a:extLst>
              <a:ext uri="{FF2B5EF4-FFF2-40B4-BE49-F238E27FC236}">
                <a16:creationId xmlns:a16="http://schemas.microsoft.com/office/drawing/2014/main" id="{FC63EAE1-6259-6A34-E98A-26FEFA1E3694}"/>
              </a:ext>
            </a:extLst>
          </p:cNvPr>
          <p:cNvSpPr/>
          <p:nvPr/>
        </p:nvSpPr>
        <p:spPr>
          <a:xfrm>
            <a:off x="262648" y="2947449"/>
            <a:ext cx="3079266"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8E8376E-778E-95B6-7BC1-AE32AF4751DA}"/>
              </a:ext>
            </a:extLst>
          </p:cNvPr>
          <p:cNvCxnSpPr>
            <a:cxnSpLocks/>
            <a:stCxn id="5" idx="0"/>
            <a:endCxn id="9" idx="1"/>
          </p:cNvCxnSpPr>
          <p:nvPr/>
        </p:nvCxnSpPr>
        <p:spPr>
          <a:xfrm flipV="1">
            <a:off x="1802281" y="2407655"/>
            <a:ext cx="1448270"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descr="undefined">
            <a:extLst>
              <a:ext uri="{FF2B5EF4-FFF2-40B4-BE49-F238E27FC236}">
                <a16:creationId xmlns:a16="http://schemas.microsoft.com/office/drawing/2014/main" id="{84D8064C-19B9-914D-94FD-DFF7534EA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551"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45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3542188" cy="369332"/>
          </a:xfrm>
          <a:prstGeom prst="rect">
            <a:avLst/>
          </a:prstGeom>
          <a:noFill/>
        </p:spPr>
        <p:txBody>
          <a:bodyPr wrap="none" rtlCol="0">
            <a:spAutoFit/>
          </a:bodyPr>
          <a:lstStyle/>
          <a:p>
            <a:r>
              <a:rPr lang="en-US" dirty="0">
                <a:solidFill>
                  <a:srgbClr val="E8EADC"/>
                </a:solidFill>
              </a:rPr>
              <a:t>The quick brown fox jumps over the</a:t>
            </a:r>
          </a:p>
        </p:txBody>
      </p:sp>
      <p:cxnSp>
        <p:nvCxnSpPr>
          <p:cNvPr id="8" name="Straight Arrow Connector 7">
            <a:extLst>
              <a:ext uri="{FF2B5EF4-FFF2-40B4-BE49-F238E27FC236}">
                <a16:creationId xmlns:a16="http://schemas.microsoft.com/office/drawing/2014/main" id="{7F0C0E3F-2584-DDA9-7B06-E1E367988737}"/>
              </a:ext>
            </a:extLst>
          </p:cNvPr>
          <p:cNvCxnSpPr>
            <a:cxnSpLocks/>
            <a:stCxn id="12" idx="2"/>
          </p:cNvCxnSpPr>
          <p:nvPr/>
        </p:nvCxnSpPr>
        <p:spPr>
          <a:xfrm>
            <a:off x="3572019" y="2729123"/>
            <a:ext cx="0" cy="218326"/>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8C7701D-6CC8-95E1-E0A8-6E8AFE3B5E93}"/>
              </a:ext>
            </a:extLst>
          </p:cNvPr>
          <p:cNvSpPr/>
          <p:nvPr/>
        </p:nvSpPr>
        <p:spPr>
          <a:xfrm>
            <a:off x="262648" y="2947449"/>
            <a:ext cx="3079266"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134CD25-335E-2F35-02CF-60B2B47375E0}"/>
              </a:ext>
            </a:extLst>
          </p:cNvPr>
          <p:cNvCxnSpPr>
            <a:cxnSpLocks/>
            <a:stCxn id="9" idx="0"/>
            <a:endCxn id="12" idx="1"/>
          </p:cNvCxnSpPr>
          <p:nvPr/>
        </p:nvCxnSpPr>
        <p:spPr>
          <a:xfrm flipV="1">
            <a:off x="1802281" y="2407655"/>
            <a:ext cx="1448270"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undefined">
            <a:extLst>
              <a:ext uri="{FF2B5EF4-FFF2-40B4-BE49-F238E27FC236}">
                <a16:creationId xmlns:a16="http://schemas.microsoft.com/office/drawing/2014/main" id="{B9CA4E19-D734-AA1C-12D8-EB240BDAD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551"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3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3542188" cy="369332"/>
          </a:xfrm>
          <a:prstGeom prst="rect">
            <a:avLst/>
          </a:prstGeom>
          <a:noFill/>
        </p:spPr>
        <p:txBody>
          <a:bodyPr wrap="none" rtlCol="0">
            <a:spAutoFit/>
          </a:bodyPr>
          <a:lstStyle/>
          <a:p>
            <a:r>
              <a:rPr lang="en-US" dirty="0">
                <a:solidFill>
                  <a:srgbClr val="E8EADC"/>
                </a:solidFill>
              </a:rPr>
              <a:t>The quick brown fox jumps over the</a:t>
            </a:r>
          </a:p>
        </p:txBody>
      </p:sp>
      <p:cxnSp>
        <p:nvCxnSpPr>
          <p:cNvPr id="10" name="Straight Arrow Connector 9">
            <a:extLst>
              <a:ext uri="{FF2B5EF4-FFF2-40B4-BE49-F238E27FC236}">
                <a16:creationId xmlns:a16="http://schemas.microsoft.com/office/drawing/2014/main" id="{C134CD25-335E-2F35-02CF-60B2B47375E0}"/>
              </a:ext>
            </a:extLst>
          </p:cNvPr>
          <p:cNvCxnSpPr>
            <a:cxnSpLocks/>
            <a:stCxn id="11" idx="0"/>
            <a:endCxn id="7" idx="1"/>
          </p:cNvCxnSpPr>
          <p:nvPr/>
        </p:nvCxnSpPr>
        <p:spPr>
          <a:xfrm flipV="1">
            <a:off x="1979172" y="2407655"/>
            <a:ext cx="1595231"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08FCA64-38E8-9ECE-998D-3BBFC44965AE}"/>
              </a:ext>
            </a:extLst>
          </p:cNvPr>
          <p:cNvSpPr/>
          <p:nvPr/>
        </p:nvSpPr>
        <p:spPr>
          <a:xfrm>
            <a:off x="262647" y="2947449"/>
            <a:ext cx="3433049"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ndefined">
            <a:extLst>
              <a:ext uri="{FF2B5EF4-FFF2-40B4-BE49-F238E27FC236}">
                <a16:creationId xmlns:a16="http://schemas.microsoft.com/office/drawing/2014/main" id="{632C1477-CA17-5F9E-C00B-2E2A04929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403"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73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3952108" cy="369332"/>
          </a:xfrm>
          <a:prstGeom prst="rect">
            <a:avLst/>
          </a:prstGeom>
          <a:noFill/>
        </p:spPr>
        <p:txBody>
          <a:bodyPr wrap="none" rtlCol="0">
            <a:spAutoFit/>
          </a:bodyPr>
          <a:lstStyle/>
          <a:p>
            <a:r>
              <a:rPr lang="en-US" dirty="0">
                <a:solidFill>
                  <a:srgbClr val="E8EADC"/>
                </a:solidFill>
              </a:rPr>
              <a:t>The quick brown fox jumps over the lazy</a:t>
            </a:r>
          </a:p>
        </p:txBody>
      </p:sp>
      <p:cxnSp>
        <p:nvCxnSpPr>
          <p:cNvPr id="4" name="Straight Arrow Connector 3">
            <a:extLst>
              <a:ext uri="{FF2B5EF4-FFF2-40B4-BE49-F238E27FC236}">
                <a16:creationId xmlns:a16="http://schemas.microsoft.com/office/drawing/2014/main" id="{8CD8F772-F732-3D1B-9A67-45955E437230}"/>
              </a:ext>
            </a:extLst>
          </p:cNvPr>
          <p:cNvCxnSpPr>
            <a:cxnSpLocks/>
            <a:stCxn id="7" idx="2"/>
          </p:cNvCxnSpPr>
          <p:nvPr/>
        </p:nvCxnSpPr>
        <p:spPr>
          <a:xfrm>
            <a:off x="3895871" y="2729123"/>
            <a:ext cx="0" cy="261727"/>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681FFF4-E51C-2FAB-DCBC-05B153A23FAE}"/>
              </a:ext>
            </a:extLst>
          </p:cNvPr>
          <p:cNvSpPr/>
          <p:nvPr/>
        </p:nvSpPr>
        <p:spPr>
          <a:xfrm>
            <a:off x="262647" y="2947449"/>
            <a:ext cx="3433049"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D09AEAE-8B89-BF32-BFFA-CC91104DFB16}"/>
              </a:ext>
            </a:extLst>
          </p:cNvPr>
          <p:cNvCxnSpPr>
            <a:cxnSpLocks/>
            <a:stCxn id="5" idx="0"/>
            <a:endCxn id="7" idx="1"/>
          </p:cNvCxnSpPr>
          <p:nvPr/>
        </p:nvCxnSpPr>
        <p:spPr>
          <a:xfrm flipV="1">
            <a:off x="1979172" y="2407655"/>
            <a:ext cx="1595231"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descr="undefined">
            <a:extLst>
              <a:ext uri="{FF2B5EF4-FFF2-40B4-BE49-F238E27FC236}">
                <a16:creationId xmlns:a16="http://schemas.microsoft.com/office/drawing/2014/main" id="{8D48C293-D56C-FBED-7DEA-D04D2313D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403"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3952108" cy="369332"/>
          </a:xfrm>
          <a:prstGeom prst="rect">
            <a:avLst/>
          </a:prstGeom>
          <a:noFill/>
        </p:spPr>
        <p:txBody>
          <a:bodyPr wrap="none" rtlCol="0">
            <a:spAutoFit/>
          </a:bodyPr>
          <a:lstStyle/>
          <a:p>
            <a:r>
              <a:rPr lang="en-US" dirty="0">
                <a:solidFill>
                  <a:srgbClr val="E8EADC"/>
                </a:solidFill>
              </a:rPr>
              <a:t>The quick brown fox jumps over the lazy</a:t>
            </a:r>
          </a:p>
        </p:txBody>
      </p:sp>
      <p:sp>
        <p:nvSpPr>
          <p:cNvPr id="5" name="Rectangle 4">
            <a:extLst>
              <a:ext uri="{FF2B5EF4-FFF2-40B4-BE49-F238E27FC236}">
                <a16:creationId xmlns:a16="http://schemas.microsoft.com/office/drawing/2014/main" id="{D681FFF4-E51C-2FAB-DCBC-05B153A23FAE}"/>
              </a:ext>
            </a:extLst>
          </p:cNvPr>
          <p:cNvSpPr/>
          <p:nvPr/>
        </p:nvSpPr>
        <p:spPr>
          <a:xfrm>
            <a:off x="262647" y="2947449"/>
            <a:ext cx="3852153"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D09AEAE-8B89-BF32-BFFA-CC91104DFB16}"/>
              </a:ext>
            </a:extLst>
          </p:cNvPr>
          <p:cNvCxnSpPr>
            <a:cxnSpLocks/>
            <a:stCxn id="5" idx="0"/>
            <a:endCxn id="3" idx="1"/>
          </p:cNvCxnSpPr>
          <p:nvPr/>
        </p:nvCxnSpPr>
        <p:spPr>
          <a:xfrm flipV="1">
            <a:off x="2188724" y="2407655"/>
            <a:ext cx="1804787"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undefined">
            <a:extLst>
              <a:ext uri="{FF2B5EF4-FFF2-40B4-BE49-F238E27FC236}">
                <a16:creationId xmlns:a16="http://schemas.microsoft.com/office/drawing/2014/main" id="{16AA422E-36E5-CA63-815D-A7A8A1E07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511"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81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4357668" cy="369332"/>
          </a:xfrm>
          <a:prstGeom prst="rect">
            <a:avLst/>
          </a:prstGeom>
          <a:noFill/>
        </p:spPr>
        <p:txBody>
          <a:bodyPr wrap="none" rtlCol="0">
            <a:spAutoFit/>
          </a:bodyPr>
          <a:lstStyle/>
          <a:p>
            <a:r>
              <a:rPr lang="en-US" dirty="0">
                <a:solidFill>
                  <a:srgbClr val="E8EADC"/>
                </a:solidFill>
              </a:rPr>
              <a:t>The quick brown fox jumps over the lazy dog</a:t>
            </a:r>
          </a:p>
        </p:txBody>
      </p:sp>
      <p:cxnSp>
        <p:nvCxnSpPr>
          <p:cNvPr id="5" name="Straight Arrow Connector 4">
            <a:extLst>
              <a:ext uri="{FF2B5EF4-FFF2-40B4-BE49-F238E27FC236}">
                <a16:creationId xmlns:a16="http://schemas.microsoft.com/office/drawing/2014/main" id="{AC7F3467-B669-0ADB-F579-E5A836C4412F}"/>
              </a:ext>
            </a:extLst>
          </p:cNvPr>
          <p:cNvCxnSpPr>
            <a:cxnSpLocks/>
            <a:stCxn id="3" idx="2"/>
          </p:cNvCxnSpPr>
          <p:nvPr/>
        </p:nvCxnSpPr>
        <p:spPr>
          <a:xfrm>
            <a:off x="4314979" y="2729123"/>
            <a:ext cx="0" cy="218326"/>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2480301-36B4-9B1D-8ECC-8AA9C5146C03}"/>
              </a:ext>
            </a:extLst>
          </p:cNvPr>
          <p:cNvSpPr/>
          <p:nvPr/>
        </p:nvSpPr>
        <p:spPr>
          <a:xfrm>
            <a:off x="262647" y="2947449"/>
            <a:ext cx="3852153"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E514207-0206-CC7C-7B37-3CACBB64CF48}"/>
              </a:ext>
            </a:extLst>
          </p:cNvPr>
          <p:cNvCxnSpPr>
            <a:cxnSpLocks/>
            <a:stCxn id="8" idx="0"/>
            <a:endCxn id="3" idx="1"/>
          </p:cNvCxnSpPr>
          <p:nvPr/>
        </p:nvCxnSpPr>
        <p:spPr>
          <a:xfrm flipV="1">
            <a:off x="2188724" y="2407655"/>
            <a:ext cx="1804787"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undefined">
            <a:extLst>
              <a:ext uri="{FF2B5EF4-FFF2-40B4-BE49-F238E27FC236}">
                <a16:creationId xmlns:a16="http://schemas.microsoft.com/office/drawing/2014/main" id="{7263F60F-52B7-9F38-1AA5-12D8BBED0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511"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4357668" cy="369332"/>
          </a:xfrm>
          <a:prstGeom prst="rect">
            <a:avLst/>
          </a:prstGeom>
          <a:noFill/>
        </p:spPr>
        <p:txBody>
          <a:bodyPr wrap="none" rtlCol="0">
            <a:spAutoFit/>
          </a:bodyPr>
          <a:lstStyle/>
          <a:p>
            <a:r>
              <a:rPr lang="en-US" dirty="0">
                <a:solidFill>
                  <a:srgbClr val="E8EADC"/>
                </a:solidFill>
              </a:rPr>
              <a:t>The quick brown fox jumps over the lazy dog</a:t>
            </a:r>
          </a:p>
        </p:txBody>
      </p:sp>
      <p:sp>
        <p:nvSpPr>
          <p:cNvPr id="8" name="Rectangle 7">
            <a:extLst>
              <a:ext uri="{FF2B5EF4-FFF2-40B4-BE49-F238E27FC236}">
                <a16:creationId xmlns:a16="http://schemas.microsoft.com/office/drawing/2014/main" id="{22480301-36B4-9B1D-8ECC-8AA9C5146C03}"/>
              </a:ext>
            </a:extLst>
          </p:cNvPr>
          <p:cNvSpPr/>
          <p:nvPr/>
        </p:nvSpPr>
        <p:spPr>
          <a:xfrm>
            <a:off x="262647" y="2947449"/>
            <a:ext cx="4276696"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E514207-0206-CC7C-7B37-3CACBB64CF48}"/>
              </a:ext>
            </a:extLst>
          </p:cNvPr>
          <p:cNvCxnSpPr>
            <a:cxnSpLocks/>
            <a:stCxn id="8" idx="0"/>
            <a:endCxn id="4" idx="1"/>
          </p:cNvCxnSpPr>
          <p:nvPr/>
        </p:nvCxnSpPr>
        <p:spPr>
          <a:xfrm flipV="1">
            <a:off x="2400995" y="2407655"/>
            <a:ext cx="1940185"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descr="undefined">
            <a:extLst>
              <a:ext uri="{FF2B5EF4-FFF2-40B4-BE49-F238E27FC236}">
                <a16:creationId xmlns:a16="http://schemas.microsoft.com/office/drawing/2014/main" id="{922E5AED-0D23-C1BE-D0BA-C09B5465E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180"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94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4607095" cy="369332"/>
          </a:xfrm>
          <a:prstGeom prst="rect">
            <a:avLst/>
          </a:prstGeom>
          <a:noFill/>
        </p:spPr>
        <p:txBody>
          <a:bodyPr wrap="none" rtlCol="0">
            <a:spAutoFit/>
          </a:bodyPr>
          <a:lstStyle/>
          <a:p>
            <a:r>
              <a:rPr lang="en-US" dirty="0">
                <a:solidFill>
                  <a:srgbClr val="E8EADC"/>
                </a:solidFill>
              </a:rPr>
              <a:t>The quick brown fox jumps over the lazy dog to</a:t>
            </a:r>
          </a:p>
        </p:txBody>
      </p:sp>
      <p:cxnSp>
        <p:nvCxnSpPr>
          <p:cNvPr id="4" name="Straight Arrow Connector 3">
            <a:extLst>
              <a:ext uri="{FF2B5EF4-FFF2-40B4-BE49-F238E27FC236}">
                <a16:creationId xmlns:a16="http://schemas.microsoft.com/office/drawing/2014/main" id="{FD0B27DC-5C37-9672-C046-3DEC5A3DE073}"/>
              </a:ext>
            </a:extLst>
          </p:cNvPr>
          <p:cNvCxnSpPr>
            <a:cxnSpLocks/>
            <a:stCxn id="7" idx="2"/>
          </p:cNvCxnSpPr>
          <p:nvPr/>
        </p:nvCxnSpPr>
        <p:spPr>
          <a:xfrm>
            <a:off x="4662648" y="2729123"/>
            <a:ext cx="0" cy="252202"/>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7EDDBD-DB12-426A-E758-F3ACBA95BA9B}"/>
              </a:ext>
            </a:extLst>
          </p:cNvPr>
          <p:cNvCxnSpPr>
            <a:cxnSpLocks/>
            <a:stCxn id="13" idx="0"/>
            <a:endCxn id="7" idx="1"/>
          </p:cNvCxnSpPr>
          <p:nvPr/>
        </p:nvCxnSpPr>
        <p:spPr>
          <a:xfrm flipV="1">
            <a:off x="2400995" y="2407655"/>
            <a:ext cx="1940185"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6DCAF3E-ABF8-4A67-5226-9D0644B638B1}"/>
              </a:ext>
            </a:extLst>
          </p:cNvPr>
          <p:cNvSpPr/>
          <p:nvPr/>
        </p:nvSpPr>
        <p:spPr>
          <a:xfrm>
            <a:off x="262647" y="2947449"/>
            <a:ext cx="4276696"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ndefined">
            <a:extLst>
              <a:ext uri="{FF2B5EF4-FFF2-40B4-BE49-F238E27FC236}">
                <a16:creationId xmlns:a16="http://schemas.microsoft.com/office/drawing/2014/main" id="{9271CD3A-C2A1-FE87-2BB0-5CC620BE3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180"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6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4607095" cy="369332"/>
          </a:xfrm>
          <a:prstGeom prst="rect">
            <a:avLst/>
          </a:prstGeom>
          <a:noFill/>
        </p:spPr>
        <p:txBody>
          <a:bodyPr wrap="none" rtlCol="0">
            <a:spAutoFit/>
          </a:bodyPr>
          <a:lstStyle/>
          <a:p>
            <a:r>
              <a:rPr lang="en-US" dirty="0">
                <a:solidFill>
                  <a:srgbClr val="E8EADC"/>
                </a:solidFill>
              </a:rPr>
              <a:t>The quick brown fox jumps over the lazy dog to</a:t>
            </a:r>
          </a:p>
        </p:txBody>
      </p:sp>
      <p:cxnSp>
        <p:nvCxnSpPr>
          <p:cNvPr id="12" name="Straight Arrow Connector 11">
            <a:extLst>
              <a:ext uri="{FF2B5EF4-FFF2-40B4-BE49-F238E27FC236}">
                <a16:creationId xmlns:a16="http://schemas.microsoft.com/office/drawing/2014/main" id="{427EDDBD-DB12-426A-E758-F3ACBA95BA9B}"/>
              </a:ext>
            </a:extLst>
          </p:cNvPr>
          <p:cNvCxnSpPr>
            <a:cxnSpLocks/>
            <a:stCxn id="13" idx="0"/>
            <a:endCxn id="5" idx="1"/>
          </p:cNvCxnSpPr>
          <p:nvPr/>
        </p:nvCxnSpPr>
        <p:spPr>
          <a:xfrm flipV="1">
            <a:off x="2520738" y="2407655"/>
            <a:ext cx="2187162"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6DCAF3E-ABF8-4A67-5226-9D0644B638B1}"/>
              </a:ext>
            </a:extLst>
          </p:cNvPr>
          <p:cNvSpPr/>
          <p:nvPr/>
        </p:nvSpPr>
        <p:spPr>
          <a:xfrm>
            <a:off x="262647" y="2947449"/>
            <a:ext cx="4516182"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defined">
            <a:extLst>
              <a:ext uri="{FF2B5EF4-FFF2-40B4-BE49-F238E27FC236}">
                <a16:creationId xmlns:a16="http://schemas.microsoft.com/office/drawing/2014/main" id="{392C4FFA-50AF-38A9-982A-9EAF6C68A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900"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58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F200-0495-7C0E-1BD0-7123C856FD59}"/>
              </a:ext>
            </a:extLst>
          </p:cNvPr>
          <p:cNvSpPr>
            <a:spLocks noGrp="1"/>
          </p:cNvSpPr>
          <p:nvPr>
            <p:ph type="title"/>
          </p:nvPr>
        </p:nvSpPr>
        <p:spPr/>
        <p:txBody>
          <a:bodyPr/>
          <a:lstStyle/>
          <a:p>
            <a:r>
              <a:rPr lang="en-US" dirty="0">
                <a:solidFill>
                  <a:srgbClr val="E8EADC"/>
                </a:solidFill>
              </a:rPr>
              <a:t>What Do Machines Learn?</a:t>
            </a:r>
          </a:p>
        </p:txBody>
      </p:sp>
      <p:pic>
        <p:nvPicPr>
          <p:cNvPr id="1028" name="Picture 4">
            <a:extLst>
              <a:ext uri="{FF2B5EF4-FFF2-40B4-BE49-F238E27FC236}">
                <a16:creationId xmlns:a16="http://schemas.microsoft.com/office/drawing/2014/main" id="{B15EEE7C-BC77-5975-0425-FADF6F198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736" y="1896372"/>
            <a:ext cx="5793934" cy="4445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6D944C6-B552-1BFC-6840-AE515076B89C}"/>
              </a:ext>
            </a:extLst>
          </p:cNvPr>
          <p:cNvCxnSpPr/>
          <p:nvPr/>
        </p:nvCxnSpPr>
        <p:spPr>
          <a:xfrm>
            <a:off x="6660992" y="2514600"/>
            <a:ext cx="43082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75AA6938-960E-DF39-B6B7-9889E28F0A6D}"/>
              </a:ext>
            </a:extLst>
          </p:cNvPr>
          <p:cNvGraphicFramePr>
            <a:graphicFrameLocks noGrp="1"/>
          </p:cNvGraphicFramePr>
          <p:nvPr>
            <p:extLst>
              <p:ext uri="{D42A27DB-BD31-4B8C-83A1-F6EECF244321}">
                <p14:modId xmlns:p14="http://schemas.microsoft.com/office/powerpoint/2010/main" val="79785863"/>
              </p:ext>
            </p:extLst>
          </p:nvPr>
        </p:nvGraphicFramePr>
        <p:xfrm>
          <a:off x="959631" y="1896372"/>
          <a:ext cx="4170307" cy="4445000"/>
        </p:xfrm>
        <a:graphic>
          <a:graphicData uri="http://schemas.openxmlformats.org/drawingml/2006/table">
            <a:tbl>
              <a:tblPr firstRow="1" bandRow="1">
                <a:tableStyleId>{5C22544A-7EE6-4342-B048-85BDC9FD1C3A}</a:tableStyleId>
              </a:tblPr>
              <a:tblGrid>
                <a:gridCol w="707362">
                  <a:extLst>
                    <a:ext uri="{9D8B030D-6E8A-4147-A177-3AD203B41FA5}">
                      <a16:colId xmlns:a16="http://schemas.microsoft.com/office/drawing/2014/main" val="844777911"/>
                    </a:ext>
                  </a:extLst>
                </a:gridCol>
                <a:gridCol w="2026229">
                  <a:extLst>
                    <a:ext uri="{9D8B030D-6E8A-4147-A177-3AD203B41FA5}">
                      <a16:colId xmlns:a16="http://schemas.microsoft.com/office/drawing/2014/main" val="3789784779"/>
                    </a:ext>
                  </a:extLst>
                </a:gridCol>
                <a:gridCol w="1436716">
                  <a:extLst>
                    <a:ext uri="{9D8B030D-6E8A-4147-A177-3AD203B41FA5}">
                      <a16:colId xmlns:a16="http://schemas.microsoft.com/office/drawing/2014/main" val="1229229244"/>
                    </a:ext>
                  </a:extLst>
                </a:gridCol>
              </a:tblGrid>
              <a:tr h="370840">
                <a:tc>
                  <a:txBody>
                    <a:bodyPr/>
                    <a:lstStyle/>
                    <a:p>
                      <a:r>
                        <a:rPr lang="en-US" dirty="0"/>
                        <a:t>Index</a:t>
                      </a:r>
                    </a:p>
                  </a:txBody>
                  <a:tcPr/>
                </a:tc>
                <a:tc>
                  <a:txBody>
                    <a:bodyPr/>
                    <a:lstStyle/>
                    <a:p>
                      <a:r>
                        <a:rPr lang="en-US" dirty="0"/>
                        <a:t>Years of Experience</a:t>
                      </a:r>
                    </a:p>
                  </a:txBody>
                  <a:tcPr/>
                </a:tc>
                <a:tc>
                  <a:txBody>
                    <a:bodyPr/>
                    <a:lstStyle/>
                    <a:p>
                      <a:r>
                        <a:rPr lang="en-US" dirty="0"/>
                        <a:t>Salary ($)</a:t>
                      </a:r>
                    </a:p>
                  </a:txBody>
                  <a:tcPr/>
                </a:tc>
                <a:extLst>
                  <a:ext uri="{0D108BD9-81ED-4DB2-BD59-A6C34878D82A}">
                    <a16:rowId xmlns:a16="http://schemas.microsoft.com/office/drawing/2014/main" val="3989571668"/>
                  </a:ext>
                </a:extLst>
              </a:tr>
              <a:tr h="370840">
                <a:tc>
                  <a:txBody>
                    <a:bodyPr/>
                    <a:lstStyle/>
                    <a:p>
                      <a:pPr algn="ctr"/>
                      <a:r>
                        <a:rPr lang="en-US" dirty="0"/>
                        <a:t>1</a:t>
                      </a:r>
                    </a:p>
                  </a:txBody>
                  <a:tcPr/>
                </a:tc>
                <a:tc>
                  <a:txBody>
                    <a:bodyPr/>
                    <a:lstStyle/>
                    <a:p>
                      <a:pPr algn="ctr"/>
                      <a:r>
                        <a:rPr lang="en-US" dirty="0"/>
                        <a:t>3.75</a:t>
                      </a:r>
                    </a:p>
                  </a:txBody>
                  <a:tcPr/>
                </a:tc>
                <a:tc>
                  <a:txBody>
                    <a:bodyPr/>
                    <a:lstStyle/>
                    <a:p>
                      <a:pPr algn="ctr"/>
                      <a:r>
                        <a:rPr lang="en-US" dirty="0"/>
                        <a:t>9,162.24</a:t>
                      </a:r>
                    </a:p>
                  </a:txBody>
                  <a:tcPr/>
                </a:tc>
                <a:extLst>
                  <a:ext uri="{0D108BD9-81ED-4DB2-BD59-A6C34878D82A}">
                    <a16:rowId xmlns:a16="http://schemas.microsoft.com/office/drawing/2014/main" val="3753512859"/>
                  </a:ext>
                </a:extLst>
              </a:tr>
              <a:tr h="370840">
                <a:tc>
                  <a:txBody>
                    <a:bodyPr/>
                    <a:lstStyle/>
                    <a:p>
                      <a:pPr algn="ctr"/>
                      <a:r>
                        <a:rPr lang="en-US" dirty="0"/>
                        <a:t>2</a:t>
                      </a:r>
                    </a:p>
                  </a:txBody>
                  <a:tcPr/>
                </a:tc>
                <a:tc>
                  <a:txBody>
                    <a:bodyPr/>
                    <a:lstStyle/>
                    <a:p>
                      <a:pPr algn="ctr"/>
                      <a:r>
                        <a:rPr lang="en-US" dirty="0"/>
                        <a:t>9.51</a:t>
                      </a:r>
                    </a:p>
                  </a:txBody>
                  <a:tcPr/>
                </a:tc>
                <a:tc>
                  <a:txBody>
                    <a:bodyPr/>
                    <a:lstStyle/>
                    <a:p>
                      <a:pPr algn="ctr"/>
                      <a:r>
                        <a:rPr lang="en-US" dirty="0"/>
                        <a:t>76,040.68</a:t>
                      </a:r>
                    </a:p>
                  </a:txBody>
                  <a:tcPr/>
                </a:tc>
                <a:extLst>
                  <a:ext uri="{0D108BD9-81ED-4DB2-BD59-A6C34878D82A}">
                    <a16:rowId xmlns:a16="http://schemas.microsoft.com/office/drawing/2014/main" val="217511834"/>
                  </a:ext>
                </a:extLst>
              </a:tr>
              <a:tr h="370840">
                <a:tc>
                  <a:txBody>
                    <a:bodyPr/>
                    <a:lstStyle/>
                    <a:p>
                      <a:pPr algn="ctr"/>
                      <a:r>
                        <a:rPr lang="en-US" dirty="0"/>
                        <a:t>3</a:t>
                      </a:r>
                    </a:p>
                  </a:txBody>
                  <a:tcPr/>
                </a:tc>
                <a:tc>
                  <a:txBody>
                    <a:bodyPr/>
                    <a:lstStyle/>
                    <a:p>
                      <a:pPr algn="ctr"/>
                      <a:r>
                        <a:rPr lang="en-US" dirty="0"/>
                        <a:t>7.32</a:t>
                      </a:r>
                    </a:p>
                  </a:txBody>
                  <a:tcPr/>
                </a:tc>
                <a:tc>
                  <a:txBody>
                    <a:bodyPr/>
                    <a:lstStyle/>
                    <a:p>
                      <a:pPr algn="ctr"/>
                      <a:r>
                        <a:rPr lang="en-US" dirty="0"/>
                        <a:t>67,058.50</a:t>
                      </a:r>
                    </a:p>
                  </a:txBody>
                  <a:tcPr/>
                </a:tc>
                <a:extLst>
                  <a:ext uri="{0D108BD9-81ED-4DB2-BD59-A6C34878D82A}">
                    <a16:rowId xmlns:a16="http://schemas.microsoft.com/office/drawing/2014/main" val="1244292198"/>
                  </a:ext>
                </a:extLst>
              </a:tr>
              <a:tr h="370840">
                <a:tc>
                  <a:txBody>
                    <a:bodyPr/>
                    <a:lstStyle/>
                    <a:p>
                      <a:pPr algn="ctr"/>
                      <a:r>
                        <a:rPr lang="en-US" dirty="0"/>
                        <a:t>4</a:t>
                      </a:r>
                    </a:p>
                  </a:txBody>
                  <a:tcPr/>
                </a:tc>
                <a:tc>
                  <a:txBody>
                    <a:bodyPr/>
                    <a:lstStyle/>
                    <a:p>
                      <a:pPr algn="ctr"/>
                      <a:r>
                        <a:rPr lang="en-US" dirty="0"/>
                        <a:t>5.99 </a:t>
                      </a:r>
                    </a:p>
                  </a:txBody>
                  <a:tcPr/>
                </a:tc>
                <a:tc>
                  <a:txBody>
                    <a:bodyPr/>
                    <a:lstStyle/>
                    <a:p>
                      <a:pPr algn="ctr"/>
                      <a:r>
                        <a:rPr lang="en-US" dirty="0"/>
                        <a:t>49,995.08</a:t>
                      </a:r>
                    </a:p>
                  </a:txBody>
                  <a:tcPr/>
                </a:tc>
                <a:extLst>
                  <a:ext uri="{0D108BD9-81ED-4DB2-BD59-A6C34878D82A}">
                    <a16:rowId xmlns:a16="http://schemas.microsoft.com/office/drawing/2014/main" val="1449605063"/>
                  </a:ext>
                </a:extLst>
              </a:tr>
              <a:tr h="370840">
                <a:tc>
                  <a:txBody>
                    <a:bodyPr/>
                    <a:lstStyle/>
                    <a:p>
                      <a:pPr algn="ctr"/>
                      <a:r>
                        <a:rPr lang="en-US" dirty="0"/>
                        <a:t>5</a:t>
                      </a:r>
                    </a:p>
                  </a:txBody>
                  <a:tcPr/>
                </a:tc>
                <a:tc>
                  <a:txBody>
                    <a:bodyPr/>
                    <a:lstStyle/>
                    <a:p>
                      <a:pPr algn="ctr"/>
                      <a:r>
                        <a:rPr lang="en-US" dirty="0"/>
                        <a:t>1.56</a:t>
                      </a:r>
                    </a:p>
                  </a:txBody>
                  <a:tcPr/>
                </a:tc>
                <a:tc>
                  <a:txBody>
                    <a:bodyPr/>
                    <a:lstStyle/>
                    <a:p>
                      <a:pPr algn="ctr"/>
                      <a:r>
                        <a:rPr lang="en-US" dirty="0"/>
                        <a:t>36,702.57</a:t>
                      </a:r>
                    </a:p>
                  </a:txBody>
                  <a:tcPr/>
                </a:tc>
                <a:extLst>
                  <a:ext uri="{0D108BD9-81ED-4DB2-BD59-A6C34878D82A}">
                    <a16:rowId xmlns:a16="http://schemas.microsoft.com/office/drawing/2014/main" val="4080191865"/>
                  </a:ext>
                </a:extLst>
              </a:tr>
              <a:tr h="370840">
                <a:tc>
                  <a:txBody>
                    <a:bodyPr/>
                    <a:lstStyle/>
                    <a:p>
                      <a:pPr algn="ctr"/>
                      <a:r>
                        <a:rPr lang="en-US" dirty="0"/>
                        <a:t>6</a:t>
                      </a:r>
                    </a:p>
                  </a:txBody>
                  <a:tcPr/>
                </a:tc>
                <a:tc>
                  <a:txBody>
                    <a:bodyPr/>
                    <a:lstStyle/>
                    <a:p>
                      <a:pPr algn="ctr"/>
                      <a:r>
                        <a:rPr lang="en-US" dirty="0"/>
                        <a:t>1.56</a:t>
                      </a:r>
                    </a:p>
                  </a:txBody>
                  <a:tcPr/>
                </a:tc>
                <a:tc>
                  <a:txBody>
                    <a:bodyPr/>
                    <a:lstStyle/>
                    <a:p>
                      <a:pPr algn="ctr"/>
                      <a:r>
                        <a:rPr lang="en-US" dirty="0"/>
                        <a:t>39,585.29</a:t>
                      </a:r>
                    </a:p>
                  </a:txBody>
                  <a:tcPr/>
                </a:tc>
                <a:extLst>
                  <a:ext uri="{0D108BD9-81ED-4DB2-BD59-A6C34878D82A}">
                    <a16:rowId xmlns:a16="http://schemas.microsoft.com/office/drawing/2014/main" val="586556795"/>
                  </a:ext>
                </a:extLst>
              </a:tr>
              <a:tr h="370840">
                <a:tc>
                  <a:txBody>
                    <a:bodyPr/>
                    <a:lstStyle/>
                    <a:p>
                      <a:pPr algn="ctr"/>
                      <a:r>
                        <a:rPr lang="en-US" dirty="0"/>
                        <a:t>7</a:t>
                      </a:r>
                    </a:p>
                  </a:txBody>
                  <a:tcPr/>
                </a:tc>
                <a:tc>
                  <a:txBody>
                    <a:bodyPr/>
                    <a:lstStyle/>
                    <a:p>
                      <a:pPr algn="ctr"/>
                      <a:r>
                        <a:rPr lang="en-US" dirty="0"/>
                        <a:t>0.58 </a:t>
                      </a:r>
                    </a:p>
                  </a:txBody>
                  <a:tcPr/>
                </a:tc>
                <a:tc>
                  <a:txBody>
                    <a:bodyPr/>
                    <a:lstStyle/>
                    <a:p>
                      <a:pPr algn="ctr"/>
                      <a:r>
                        <a:rPr lang="en-US" dirty="0"/>
                        <a:t>40,293.65</a:t>
                      </a:r>
                    </a:p>
                  </a:txBody>
                  <a:tcPr/>
                </a:tc>
                <a:extLst>
                  <a:ext uri="{0D108BD9-81ED-4DB2-BD59-A6C34878D82A}">
                    <a16:rowId xmlns:a16="http://schemas.microsoft.com/office/drawing/2014/main" val="708683975"/>
                  </a:ext>
                </a:extLst>
              </a:tr>
              <a:tr h="370840">
                <a:tc>
                  <a:txBody>
                    <a:bodyPr/>
                    <a:lstStyle/>
                    <a:p>
                      <a:pPr algn="ctr"/>
                      <a:r>
                        <a:rPr lang="en-US" dirty="0"/>
                        <a:t>8</a:t>
                      </a:r>
                    </a:p>
                  </a:txBody>
                  <a:tcPr/>
                </a:tc>
                <a:tc>
                  <a:txBody>
                    <a:bodyPr/>
                    <a:lstStyle/>
                    <a:p>
                      <a:pPr algn="ctr"/>
                      <a:r>
                        <a:rPr lang="en-US" dirty="0"/>
                        <a:t>8.66 </a:t>
                      </a:r>
                    </a:p>
                  </a:txBody>
                  <a:tcPr/>
                </a:tc>
                <a:tc>
                  <a:txBody>
                    <a:bodyPr/>
                    <a:lstStyle/>
                    <a:p>
                      <a:pPr algn="ctr"/>
                      <a:r>
                        <a:rPr lang="en-US" dirty="0"/>
                        <a:t>70,717.46</a:t>
                      </a:r>
                    </a:p>
                  </a:txBody>
                  <a:tcPr/>
                </a:tc>
                <a:extLst>
                  <a:ext uri="{0D108BD9-81ED-4DB2-BD59-A6C34878D82A}">
                    <a16:rowId xmlns:a16="http://schemas.microsoft.com/office/drawing/2014/main" val="2331914687"/>
                  </a:ext>
                </a:extLst>
              </a:tr>
              <a:tr h="370840">
                <a:tc>
                  <a:txBody>
                    <a:bodyPr/>
                    <a:lstStyle/>
                    <a:p>
                      <a:pPr algn="ctr"/>
                      <a:r>
                        <a:rPr lang="en-US" dirty="0"/>
                        <a:t>9</a:t>
                      </a:r>
                    </a:p>
                  </a:txBody>
                  <a:tcPr/>
                </a:tc>
                <a:tc>
                  <a:txBody>
                    <a:bodyPr/>
                    <a:lstStyle/>
                    <a:p>
                      <a:pPr algn="ctr"/>
                      <a:r>
                        <a:rPr lang="en-US" dirty="0"/>
                        <a:t>6.01</a:t>
                      </a:r>
                    </a:p>
                  </a:txBody>
                  <a:tcPr/>
                </a:tc>
                <a:tc>
                  <a:txBody>
                    <a:bodyPr/>
                    <a:lstStyle/>
                    <a:p>
                      <a:pPr algn="ctr"/>
                      <a:r>
                        <a:rPr lang="en-US" dirty="0"/>
                        <a:t>56,013.28</a:t>
                      </a:r>
                    </a:p>
                  </a:txBody>
                  <a:tcPr/>
                </a:tc>
                <a:extLst>
                  <a:ext uri="{0D108BD9-81ED-4DB2-BD59-A6C34878D82A}">
                    <a16:rowId xmlns:a16="http://schemas.microsoft.com/office/drawing/2014/main" val="3503286273"/>
                  </a:ext>
                </a:extLst>
              </a:tr>
              <a:tr h="370840">
                <a:tc>
                  <a:txBody>
                    <a:bodyPr/>
                    <a:lstStyle/>
                    <a:p>
                      <a:pPr algn="ctr"/>
                      <a:endParaRPr lang="en-US" dirty="0"/>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2719539079"/>
                  </a:ext>
                </a:extLst>
              </a:tr>
              <a:tr h="0">
                <a:tc>
                  <a:txBody>
                    <a:bodyPr/>
                    <a:lstStyle/>
                    <a:p>
                      <a:pPr algn="ctr"/>
                      <a:r>
                        <a:rPr lang="en-US" dirty="0"/>
                        <a:t>5000</a:t>
                      </a:r>
                    </a:p>
                  </a:txBody>
                  <a:tcPr/>
                </a:tc>
                <a:tc>
                  <a:txBody>
                    <a:bodyPr/>
                    <a:lstStyle/>
                    <a:p>
                      <a:pPr algn="ctr"/>
                      <a:r>
                        <a:rPr lang="en-US" dirty="0"/>
                        <a:t>2.91</a:t>
                      </a:r>
                    </a:p>
                  </a:txBody>
                  <a:tcPr/>
                </a:tc>
                <a:tc>
                  <a:txBody>
                    <a:bodyPr/>
                    <a:lstStyle/>
                    <a:p>
                      <a:pPr algn="ctr"/>
                      <a:r>
                        <a:rPr lang="en-US" dirty="0"/>
                        <a:t>37,243.88</a:t>
                      </a:r>
                    </a:p>
                  </a:txBody>
                  <a:tcPr/>
                </a:tc>
                <a:extLst>
                  <a:ext uri="{0D108BD9-81ED-4DB2-BD59-A6C34878D82A}">
                    <a16:rowId xmlns:a16="http://schemas.microsoft.com/office/drawing/2014/main" val="1597186822"/>
                  </a:ext>
                </a:extLst>
              </a:tr>
            </a:tbl>
          </a:graphicData>
        </a:graphic>
      </p:graphicFrame>
      <p:sp>
        <p:nvSpPr>
          <p:cNvPr id="12" name="TextBox 11">
            <a:extLst>
              <a:ext uri="{FF2B5EF4-FFF2-40B4-BE49-F238E27FC236}">
                <a16:creationId xmlns:a16="http://schemas.microsoft.com/office/drawing/2014/main" id="{A165A9E0-0D4B-046C-3814-0B1655E2D1BB}"/>
              </a:ext>
            </a:extLst>
          </p:cNvPr>
          <p:cNvSpPr txBox="1"/>
          <p:nvPr/>
        </p:nvSpPr>
        <p:spPr>
          <a:xfrm>
            <a:off x="9283485" y="1321356"/>
            <a:ext cx="2363468" cy="369332"/>
          </a:xfrm>
          <a:prstGeom prst="rect">
            <a:avLst/>
          </a:prstGeom>
          <a:noFill/>
        </p:spPr>
        <p:txBody>
          <a:bodyPr wrap="none" rtlCol="0">
            <a:spAutoFit/>
          </a:bodyPr>
          <a:lstStyle/>
          <a:p>
            <a:r>
              <a:rPr lang="en-US" dirty="0">
                <a:solidFill>
                  <a:srgbClr val="E8EADC"/>
                </a:solidFill>
              </a:rPr>
              <a:t>Machine’s initial guess!</a:t>
            </a:r>
          </a:p>
        </p:txBody>
      </p:sp>
      <p:cxnSp>
        <p:nvCxnSpPr>
          <p:cNvPr id="14" name="Curved Connector 13">
            <a:extLst>
              <a:ext uri="{FF2B5EF4-FFF2-40B4-BE49-F238E27FC236}">
                <a16:creationId xmlns:a16="http://schemas.microsoft.com/office/drawing/2014/main" id="{8235EB92-0CF4-384B-4DD1-A7ABC9211983}"/>
              </a:ext>
            </a:extLst>
          </p:cNvPr>
          <p:cNvCxnSpPr>
            <a:cxnSpLocks/>
            <a:stCxn id="12" idx="1"/>
          </p:cNvCxnSpPr>
          <p:nvPr/>
        </p:nvCxnSpPr>
        <p:spPr>
          <a:xfrm rot="10800000" flipV="1">
            <a:off x="8815107" y="1506022"/>
            <a:ext cx="468378" cy="1008578"/>
          </a:xfrm>
          <a:prstGeom prst="curvedConnector2">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4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5158079" cy="369332"/>
          </a:xfrm>
          <a:prstGeom prst="rect">
            <a:avLst/>
          </a:prstGeom>
          <a:noFill/>
        </p:spPr>
        <p:txBody>
          <a:bodyPr wrap="none" rtlCol="0">
            <a:spAutoFit/>
          </a:bodyPr>
          <a:lstStyle/>
          <a:p>
            <a:r>
              <a:rPr lang="en-US" dirty="0">
                <a:solidFill>
                  <a:srgbClr val="E8EADC"/>
                </a:solidFill>
              </a:rPr>
              <a:t>The quick brown fox jumps over the lazy dog to catch</a:t>
            </a:r>
          </a:p>
        </p:txBody>
      </p:sp>
      <p:cxnSp>
        <p:nvCxnSpPr>
          <p:cNvPr id="5" name="Straight Arrow Connector 4">
            <a:extLst>
              <a:ext uri="{FF2B5EF4-FFF2-40B4-BE49-F238E27FC236}">
                <a16:creationId xmlns:a16="http://schemas.microsoft.com/office/drawing/2014/main" id="{B953B924-1C3C-B3A8-C486-A9B447945EB7}"/>
              </a:ext>
            </a:extLst>
          </p:cNvPr>
          <p:cNvCxnSpPr>
            <a:cxnSpLocks/>
            <a:stCxn id="8" idx="0"/>
            <a:endCxn id="3" idx="1"/>
          </p:cNvCxnSpPr>
          <p:nvPr/>
        </p:nvCxnSpPr>
        <p:spPr>
          <a:xfrm flipV="1">
            <a:off x="2523459" y="2407655"/>
            <a:ext cx="2184441"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4887C52-F855-57BA-33BC-BE8E6835EC68}"/>
              </a:ext>
            </a:extLst>
          </p:cNvPr>
          <p:cNvSpPr/>
          <p:nvPr/>
        </p:nvSpPr>
        <p:spPr>
          <a:xfrm>
            <a:off x="262647" y="2947449"/>
            <a:ext cx="4521624"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CC03A4E-497B-FEE4-C554-0C5067C37AC1}"/>
              </a:ext>
            </a:extLst>
          </p:cNvPr>
          <p:cNvCxnSpPr>
            <a:cxnSpLocks/>
            <a:stCxn id="3" idx="2"/>
          </p:cNvCxnSpPr>
          <p:nvPr/>
        </p:nvCxnSpPr>
        <p:spPr>
          <a:xfrm>
            <a:off x="5029368" y="2729123"/>
            <a:ext cx="0" cy="266490"/>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undefined">
            <a:extLst>
              <a:ext uri="{FF2B5EF4-FFF2-40B4-BE49-F238E27FC236}">
                <a16:creationId xmlns:a16="http://schemas.microsoft.com/office/drawing/2014/main" id="{731BCC66-2E70-31B1-7271-9F84F631A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900"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38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cxnSp>
        <p:nvCxnSpPr>
          <p:cNvPr id="5" name="Straight Arrow Connector 4">
            <a:extLst>
              <a:ext uri="{FF2B5EF4-FFF2-40B4-BE49-F238E27FC236}">
                <a16:creationId xmlns:a16="http://schemas.microsoft.com/office/drawing/2014/main" id="{B953B924-1C3C-B3A8-C486-A9B447945EB7}"/>
              </a:ext>
            </a:extLst>
          </p:cNvPr>
          <p:cNvCxnSpPr>
            <a:cxnSpLocks/>
            <a:stCxn id="8" idx="0"/>
            <a:endCxn id="7" idx="1"/>
          </p:cNvCxnSpPr>
          <p:nvPr/>
        </p:nvCxnSpPr>
        <p:spPr>
          <a:xfrm flipV="1">
            <a:off x="2779273" y="2407655"/>
            <a:ext cx="2290577"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4887C52-F855-57BA-33BC-BE8E6835EC68}"/>
              </a:ext>
            </a:extLst>
          </p:cNvPr>
          <p:cNvSpPr/>
          <p:nvPr/>
        </p:nvSpPr>
        <p:spPr>
          <a:xfrm>
            <a:off x="262646" y="2947449"/>
            <a:ext cx="5033253"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CED477-BE1F-BB16-8BC7-6B6EC830650A}"/>
              </a:ext>
            </a:extLst>
          </p:cNvPr>
          <p:cNvSpPr txBox="1"/>
          <p:nvPr/>
        </p:nvSpPr>
        <p:spPr>
          <a:xfrm>
            <a:off x="262648" y="2947449"/>
            <a:ext cx="5158079" cy="369332"/>
          </a:xfrm>
          <a:prstGeom prst="rect">
            <a:avLst/>
          </a:prstGeom>
          <a:noFill/>
        </p:spPr>
        <p:txBody>
          <a:bodyPr wrap="none" rtlCol="0">
            <a:spAutoFit/>
          </a:bodyPr>
          <a:lstStyle/>
          <a:p>
            <a:r>
              <a:rPr lang="en-US" dirty="0">
                <a:solidFill>
                  <a:srgbClr val="E8EADC"/>
                </a:solidFill>
              </a:rPr>
              <a:t>The quick brown fox jumps over the lazy dog to catch</a:t>
            </a:r>
          </a:p>
        </p:txBody>
      </p:sp>
      <p:pic>
        <p:nvPicPr>
          <p:cNvPr id="7" name="Picture 6" descr="undefined">
            <a:extLst>
              <a:ext uri="{FF2B5EF4-FFF2-40B4-BE49-F238E27FC236}">
                <a16:creationId xmlns:a16="http://schemas.microsoft.com/office/drawing/2014/main" id="{1F101B86-D8C4-FFCD-C15C-4CEAF8748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850"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32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cxnSp>
        <p:nvCxnSpPr>
          <p:cNvPr id="4" name="Straight Arrow Connector 3">
            <a:extLst>
              <a:ext uri="{FF2B5EF4-FFF2-40B4-BE49-F238E27FC236}">
                <a16:creationId xmlns:a16="http://schemas.microsoft.com/office/drawing/2014/main" id="{F5396896-8903-D669-6995-475094F1B744}"/>
              </a:ext>
            </a:extLst>
          </p:cNvPr>
          <p:cNvCxnSpPr>
            <a:cxnSpLocks/>
            <a:stCxn id="7" idx="2"/>
          </p:cNvCxnSpPr>
          <p:nvPr/>
        </p:nvCxnSpPr>
        <p:spPr>
          <a:xfrm>
            <a:off x="5391318" y="2729123"/>
            <a:ext cx="1526" cy="218326"/>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9940EE5-02E9-9F11-51B5-56CB45D058B9}"/>
              </a:ext>
            </a:extLst>
          </p:cNvPr>
          <p:cNvCxnSpPr>
            <a:cxnSpLocks/>
            <a:stCxn id="8" idx="0"/>
            <a:endCxn id="7" idx="1"/>
          </p:cNvCxnSpPr>
          <p:nvPr/>
        </p:nvCxnSpPr>
        <p:spPr>
          <a:xfrm flipV="1">
            <a:off x="2779273" y="2407655"/>
            <a:ext cx="2290577"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695442C-7C78-3007-FF08-4B91D4651279}"/>
              </a:ext>
            </a:extLst>
          </p:cNvPr>
          <p:cNvSpPr/>
          <p:nvPr/>
        </p:nvSpPr>
        <p:spPr>
          <a:xfrm>
            <a:off x="262646" y="2947449"/>
            <a:ext cx="5033253"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ACED477-BE1F-BB16-8BC7-6B6EC830650A}"/>
              </a:ext>
            </a:extLst>
          </p:cNvPr>
          <p:cNvSpPr txBox="1"/>
          <p:nvPr/>
        </p:nvSpPr>
        <p:spPr>
          <a:xfrm>
            <a:off x="262648" y="2947449"/>
            <a:ext cx="5321585" cy="369332"/>
          </a:xfrm>
          <a:prstGeom prst="rect">
            <a:avLst/>
          </a:prstGeom>
          <a:noFill/>
        </p:spPr>
        <p:txBody>
          <a:bodyPr wrap="none" rtlCol="0">
            <a:spAutoFit/>
          </a:bodyPr>
          <a:lstStyle/>
          <a:p>
            <a:r>
              <a:rPr lang="en-US" dirty="0">
                <a:solidFill>
                  <a:srgbClr val="E8EADC"/>
                </a:solidFill>
              </a:rPr>
              <a:t>The quick brown fox jumps over the lazy dog to catch a</a:t>
            </a:r>
          </a:p>
        </p:txBody>
      </p:sp>
      <p:pic>
        <p:nvPicPr>
          <p:cNvPr id="7" name="Picture 6" descr="undefined">
            <a:extLst>
              <a:ext uri="{FF2B5EF4-FFF2-40B4-BE49-F238E27FC236}">
                <a16:creationId xmlns:a16="http://schemas.microsoft.com/office/drawing/2014/main" id="{2F01D79B-F7F5-8D44-120A-EF905CA32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850"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5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5321585" cy="369332"/>
          </a:xfrm>
          <a:prstGeom prst="rect">
            <a:avLst/>
          </a:prstGeom>
          <a:noFill/>
        </p:spPr>
        <p:txBody>
          <a:bodyPr wrap="none" rtlCol="0">
            <a:spAutoFit/>
          </a:bodyPr>
          <a:lstStyle/>
          <a:p>
            <a:r>
              <a:rPr lang="en-US" dirty="0">
                <a:solidFill>
                  <a:srgbClr val="E8EADC"/>
                </a:solidFill>
              </a:rPr>
              <a:t>The quick brown fox jumps over the lazy dog to catch a</a:t>
            </a:r>
          </a:p>
        </p:txBody>
      </p:sp>
      <p:sp>
        <p:nvSpPr>
          <p:cNvPr id="7" name="Rectangle 6">
            <a:extLst>
              <a:ext uri="{FF2B5EF4-FFF2-40B4-BE49-F238E27FC236}">
                <a16:creationId xmlns:a16="http://schemas.microsoft.com/office/drawing/2014/main" id="{6C3855E3-F6F0-BF51-1C17-67E2E72F4B49}"/>
              </a:ext>
            </a:extLst>
          </p:cNvPr>
          <p:cNvSpPr/>
          <p:nvPr/>
        </p:nvSpPr>
        <p:spPr>
          <a:xfrm>
            <a:off x="262646" y="2947449"/>
            <a:ext cx="5195418"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DA63BFC-3EA9-7D59-7E6B-D067CB8D800C}"/>
              </a:ext>
            </a:extLst>
          </p:cNvPr>
          <p:cNvCxnSpPr>
            <a:cxnSpLocks/>
            <a:stCxn id="7" idx="0"/>
            <a:endCxn id="8" idx="1"/>
          </p:cNvCxnSpPr>
          <p:nvPr/>
        </p:nvCxnSpPr>
        <p:spPr>
          <a:xfrm flipV="1">
            <a:off x="2860355" y="2407655"/>
            <a:ext cx="2614317"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undefined">
            <a:extLst>
              <a:ext uri="{FF2B5EF4-FFF2-40B4-BE49-F238E27FC236}">
                <a16:creationId xmlns:a16="http://schemas.microsoft.com/office/drawing/2014/main" id="{23999B95-42D5-2C96-5490-3EE56A70A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72"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09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5956374" cy="369332"/>
          </a:xfrm>
          <a:prstGeom prst="rect">
            <a:avLst/>
          </a:prstGeom>
          <a:noFill/>
        </p:spPr>
        <p:txBody>
          <a:bodyPr wrap="none" rtlCol="0">
            <a:spAutoFit/>
          </a:bodyPr>
          <a:lstStyle/>
          <a:p>
            <a:r>
              <a:rPr lang="en-US" dirty="0">
                <a:solidFill>
                  <a:srgbClr val="E8EADC"/>
                </a:solidFill>
              </a:rPr>
              <a:t>The quick brown fox jumps over the lazy dog to catch a _____</a:t>
            </a:r>
          </a:p>
        </p:txBody>
      </p:sp>
      <p:cxnSp>
        <p:nvCxnSpPr>
          <p:cNvPr id="10" name="Straight Arrow Connector 9">
            <a:extLst>
              <a:ext uri="{FF2B5EF4-FFF2-40B4-BE49-F238E27FC236}">
                <a16:creationId xmlns:a16="http://schemas.microsoft.com/office/drawing/2014/main" id="{1859EB93-77E8-F2D7-F606-6A5BB3D79F6F}"/>
              </a:ext>
            </a:extLst>
          </p:cNvPr>
          <p:cNvCxnSpPr>
            <a:cxnSpLocks/>
            <a:stCxn id="4" idx="2"/>
          </p:cNvCxnSpPr>
          <p:nvPr/>
        </p:nvCxnSpPr>
        <p:spPr>
          <a:xfrm>
            <a:off x="5796140" y="2729123"/>
            <a:ext cx="0" cy="218326"/>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C3855E3-F6F0-BF51-1C17-67E2E72F4B49}"/>
              </a:ext>
            </a:extLst>
          </p:cNvPr>
          <p:cNvSpPr/>
          <p:nvPr/>
        </p:nvSpPr>
        <p:spPr>
          <a:xfrm>
            <a:off x="262646" y="2947449"/>
            <a:ext cx="5195418"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DA63BFC-3EA9-7D59-7E6B-D067CB8D800C}"/>
              </a:ext>
            </a:extLst>
          </p:cNvPr>
          <p:cNvCxnSpPr>
            <a:cxnSpLocks/>
            <a:stCxn id="7" idx="0"/>
            <a:endCxn id="4" idx="1"/>
          </p:cNvCxnSpPr>
          <p:nvPr/>
        </p:nvCxnSpPr>
        <p:spPr>
          <a:xfrm flipV="1">
            <a:off x="2860355" y="2407655"/>
            <a:ext cx="2614317"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descr="undefined">
            <a:extLst>
              <a:ext uri="{FF2B5EF4-FFF2-40B4-BE49-F238E27FC236}">
                <a16:creationId xmlns:a16="http://schemas.microsoft.com/office/drawing/2014/main" id="{2FCAC6F8-1A5A-5009-344F-6F2937713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72"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peech Bubble: Oval 26">
            <a:extLst>
              <a:ext uri="{FF2B5EF4-FFF2-40B4-BE49-F238E27FC236}">
                <a16:creationId xmlns:a16="http://schemas.microsoft.com/office/drawing/2014/main" id="{70F62CA1-34E3-3519-63BB-98935173AE99}"/>
              </a:ext>
            </a:extLst>
          </p:cNvPr>
          <p:cNvSpPr/>
          <p:nvPr/>
        </p:nvSpPr>
        <p:spPr>
          <a:xfrm>
            <a:off x="6823333" y="1898627"/>
            <a:ext cx="5278180" cy="2563835"/>
          </a:xfrm>
          <a:prstGeom prst="wedgeEllipseCallout">
            <a:avLst>
              <a:gd name="adj1" fmla="val -62067"/>
              <a:gd name="adj2" fmla="val -30157"/>
            </a:avLst>
          </a:prstGeom>
          <a:solidFill>
            <a:srgbClr val="E8E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5956374" cy="369332"/>
          </a:xfrm>
          <a:prstGeom prst="rect">
            <a:avLst/>
          </a:prstGeom>
          <a:noFill/>
        </p:spPr>
        <p:txBody>
          <a:bodyPr wrap="none" rtlCol="0">
            <a:spAutoFit/>
          </a:bodyPr>
          <a:lstStyle/>
          <a:p>
            <a:r>
              <a:rPr lang="en-US" dirty="0">
                <a:solidFill>
                  <a:srgbClr val="E8EADC"/>
                </a:solidFill>
              </a:rPr>
              <a:t>The quick brown fox jumps over the lazy dog to catch a _____</a:t>
            </a:r>
          </a:p>
        </p:txBody>
      </p:sp>
      <p:sp>
        <p:nvSpPr>
          <p:cNvPr id="12" name="TextBox 11">
            <a:extLst>
              <a:ext uri="{FF2B5EF4-FFF2-40B4-BE49-F238E27FC236}">
                <a16:creationId xmlns:a16="http://schemas.microsoft.com/office/drawing/2014/main" id="{AA9C5D36-A477-E522-A410-C61C36EF10E4}"/>
              </a:ext>
            </a:extLst>
          </p:cNvPr>
          <p:cNvSpPr txBox="1"/>
          <p:nvPr/>
        </p:nvSpPr>
        <p:spPr>
          <a:xfrm>
            <a:off x="10067544" y="2241160"/>
            <a:ext cx="621837" cy="307777"/>
          </a:xfrm>
          <a:prstGeom prst="rect">
            <a:avLst/>
          </a:prstGeom>
          <a:noFill/>
        </p:spPr>
        <p:txBody>
          <a:bodyPr wrap="none" rtlCol="0">
            <a:spAutoFit/>
          </a:bodyPr>
          <a:lstStyle/>
          <a:p>
            <a:r>
              <a:rPr lang="en-US" sz="1400" dirty="0">
                <a:solidFill>
                  <a:schemeClr val="tx1">
                    <a:lumMod val="95000"/>
                    <a:lumOff val="5000"/>
                  </a:schemeClr>
                </a:solidFill>
              </a:rPr>
              <a:t>rabbit</a:t>
            </a:r>
            <a:endParaRPr lang="en-US" dirty="0">
              <a:solidFill>
                <a:schemeClr val="tx1">
                  <a:lumMod val="95000"/>
                  <a:lumOff val="5000"/>
                </a:schemeClr>
              </a:solidFill>
            </a:endParaRPr>
          </a:p>
        </p:txBody>
      </p:sp>
      <p:sp>
        <p:nvSpPr>
          <p:cNvPr id="13" name="TextBox 12">
            <a:extLst>
              <a:ext uri="{FF2B5EF4-FFF2-40B4-BE49-F238E27FC236}">
                <a16:creationId xmlns:a16="http://schemas.microsoft.com/office/drawing/2014/main" id="{8E2D005C-3BBD-AA07-83C5-931D318D2266}"/>
              </a:ext>
            </a:extLst>
          </p:cNvPr>
          <p:cNvSpPr txBox="1"/>
          <p:nvPr/>
        </p:nvSpPr>
        <p:spPr>
          <a:xfrm>
            <a:off x="9190239" y="2412217"/>
            <a:ext cx="731932" cy="307777"/>
          </a:xfrm>
          <a:prstGeom prst="rect">
            <a:avLst/>
          </a:prstGeom>
          <a:noFill/>
        </p:spPr>
        <p:txBody>
          <a:bodyPr wrap="none" rtlCol="0">
            <a:spAutoFit/>
          </a:bodyPr>
          <a:lstStyle/>
          <a:p>
            <a:r>
              <a:rPr lang="en-US" sz="1400" dirty="0"/>
              <a:t>chicken</a:t>
            </a:r>
            <a:endParaRPr lang="en-US" dirty="0"/>
          </a:p>
        </p:txBody>
      </p:sp>
      <p:sp>
        <p:nvSpPr>
          <p:cNvPr id="14" name="TextBox 13">
            <a:extLst>
              <a:ext uri="{FF2B5EF4-FFF2-40B4-BE49-F238E27FC236}">
                <a16:creationId xmlns:a16="http://schemas.microsoft.com/office/drawing/2014/main" id="{3412BDD7-F749-C5C0-76DE-0AAF29C12AAB}"/>
              </a:ext>
            </a:extLst>
          </p:cNvPr>
          <p:cNvSpPr txBox="1"/>
          <p:nvPr/>
        </p:nvSpPr>
        <p:spPr>
          <a:xfrm>
            <a:off x="8503699" y="2793560"/>
            <a:ext cx="445956" cy="307777"/>
          </a:xfrm>
          <a:prstGeom prst="rect">
            <a:avLst/>
          </a:prstGeom>
          <a:noFill/>
          <a:ln>
            <a:noFill/>
          </a:ln>
        </p:spPr>
        <p:txBody>
          <a:bodyPr wrap="none" rtlCol="0">
            <a:spAutoFit/>
          </a:bodyPr>
          <a:lstStyle/>
          <a:p>
            <a:r>
              <a:rPr lang="en-US" sz="1400" dirty="0">
                <a:solidFill>
                  <a:schemeClr val="tx1">
                    <a:lumMod val="95000"/>
                    <a:lumOff val="5000"/>
                  </a:schemeClr>
                </a:solidFill>
              </a:rPr>
              <a:t>fish</a:t>
            </a:r>
            <a:endParaRPr lang="en-US" dirty="0">
              <a:solidFill>
                <a:schemeClr val="tx1">
                  <a:lumMod val="95000"/>
                  <a:lumOff val="5000"/>
                </a:schemeClr>
              </a:solidFill>
            </a:endParaRPr>
          </a:p>
        </p:txBody>
      </p:sp>
      <p:sp>
        <p:nvSpPr>
          <p:cNvPr id="19" name="Rectangle 18">
            <a:extLst>
              <a:ext uri="{FF2B5EF4-FFF2-40B4-BE49-F238E27FC236}">
                <a16:creationId xmlns:a16="http://schemas.microsoft.com/office/drawing/2014/main" id="{E129F361-2C52-6151-45A4-0688ACE41C77}"/>
              </a:ext>
            </a:extLst>
          </p:cNvPr>
          <p:cNvSpPr/>
          <p:nvPr/>
        </p:nvSpPr>
        <p:spPr>
          <a:xfrm>
            <a:off x="8179272" y="3203416"/>
            <a:ext cx="267630" cy="680225"/>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0E89C4D-D8C1-8965-EB99-B55EC74C5269}"/>
              </a:ext>
            </a:extLst>
          </p:cNvPr>
          <p:cNvSpPr/>
          <p:nvPr/>
        </p:nvSpPr>
        <p:spPr>
          <a:xfrm>
            <a:off x="8592278" y="3060681"/>
            <a:ext cx="267630" cy="82296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220869-3E15-51A4-E554-D90DDF2D2BBE}"/>
              </a:ext>
            </a:extLst>
          </p:cNvPr>
          <p:cNvSpPr/>
          <p:nvPr/>
        </p:nvSpPr>
        <p:spPr>
          <a:xfrm>
            <a:off x="9005284" y="3335001"/>
            <a:ext cx="267630" cy="54864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A89B7DF-F13E-071F-49B1-C07E87601FB8}"/>
              </a:ext>
            </a:extLst>
          </p:cNvPr>
          <p:cNvSpPr/>
          <p:nvPr/>
        </p:nvSpPr>
        <p:spPr>
          <a:xfrm>
            <a:off x="9418290" y="2694921"/>
            <a:ext cx="267630" cy="118872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4FDA65B-C105-507D-E25D-8B9365846BD8}"/>
              </a:ext>
            </a:extLst>
          </p:cNvPr>
          <p:cNvSpPr/>
          <p:nvPr/>
        </p:nvSpPr>
        <p:spPr>
          <a:xfrm>
            <a:off x="10244302" y="2512041"/>
            <a:ext cx="267630" cy="137160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B84D18-DF08-B700-D4A7-B80B5F79665C}"/>
              </a:ext>
            </a:extLst>
          </p:cNvPr>
          <p:cNvSpPr/>
          <p:nvPr/>
        </p:nvSpPr>
        <p:spPr>
          <a:xfrm>
            <a:off x="9831296" y="3203416"/>
            <a:ext cx="267630" cy="680225"/>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9A8F55-7B3D-683A-4B8D-A56899CFDC45}"/>
              </a:ext>
            </a:extLst>
          </p:cNvPr>
          <p:cNvSpPr/>
          <p:nvPr/>
        </p:nvSpPr>
        <p:spPr>
          <a:xfrm>
            <a:off x="10657305" y="3203416"/>
            <a:ext cx="267630" cy="680225"/>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9CC24C1-82A5-C3F0-4BA6-416749BC1D2A}"/>
              </a:ext>
            </a:extLst>
          </p:cNvPr>
          <p:cNvCxnSpPr>
            <a:cxnSpLocks/>
          </p:cNvCxnSpPr>
          <p:nvPr/>
        </p:nvCxnSpPr>
        <p:spPr>
          <a:xfrm>
            <a:off x="7877300" y="3879471"/>
            <a:ext cx="32907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0BB43F4-8E4D-8A99-7587-0AF3815A803C}"/>
              </a:ext>
            </a:extLst>
          </p:cNvPr>
          <p:cNvCxnSpPr>
            <a:cxnSpLocks/>
          </p:cNvCxnSpPr>
          <p:nvPr/>
        </p:nvCxnSpPr>
        <p:spPr>
          <a:xfrm flipV="1">
            <a:off x="8046696" y="2266192"/>
            <a:ext cx="0" cy="1765679"/>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1A50FB-6A21-CB40-874B-A57A3B8FE643}"/>
              </a:ext>
            </a:extLst>
          </p:cNvPr>
          <p:cNvSpPr txBox="1"/>
          <p:nvPr/>
        </p:nvSpPr>
        <p:spPr>
          <a:xfrm>
            <a:off x="8010247" y="2036802"/>
            <a:ext cx="1124219" cy="307777"/>
          </a:xfrm>
          <a:prstGeom prst="rect">
            <a:avLst/>
          </a:prstGeom>
          <a:noFill/>
        </p:spPr>
        <p:txBody>
          <a:bodyPr wrap="square">
            <a:spAutoFit/>
          </a:bodyPr>
          <a:lstStyle/>
          <a:p>
            <a:r>
              <a:rPr lang="en-US" sz="1400" i="1" dirty="0">
                <a:solidFill>
                  <a:schemeClr val="tx1">
                    <a:lumMod val="95000"/>
                    <a:lumOff val="5000"/>
                  </a:schemeClr>
                </a:solidFill>
              </a:rPr>
              <a:t>Probability</a:t>
            </a:r>
            <a:endParaRPr lang="en-US" i="1" dirty="0">
              <a:solidFill>
                <a:schemeClr val="tx1">
                  <a:lumMod val="95000"/>
                  <a:lumOff val="5000"/>
                </a:schemeClr>
              </a:solidFill>
            </a:endParaRPr>
          </a:p>
        </p:txBody>
      </p:sp>
      <p:sp>
        <p:nvSpPr>
          <p:cNvPr id="9" name="TextBox 8">
            <a:extLst>
              <a:ext uri="{FF2B5EF4-FFF2-40B4-BE49-F238E27FC236}">
                <a16:creationId xmlns:a16="http://schemas.microsoft.com/office/drawing/2014/main" id="{811BFF73-B8C7-9174-0B62-C722F2B7F5DB}"/>
              </a:ext>
            </a:extLst>
          </p:cNvPr>
          <p:cNvSpPr txBox="1"/>
          <p:nvPr/>
        </p:nvSpPr>
        <p:spPr>
          <a:xfrm>
            <a:off x="8900817" y="3058022"/>
            <a:ext cx="489365" cy="307777"/>
          </a:xfrm>
          <a:prstGeom prst="rect">
            <a:avLst/>
          </a:prstGeom>
          <a:noFill/>
          <a:ln>
            <a:noFill/>
          </a:ln>
        </p:spPr>
        <p:txBody>
          <a:bodyPr wrap="none" rtlCol="0">
            <a:spAutoFit/>
          </a:bodyPr>
          <a:lstStyle/>
          <a:p>
            <a:r>
              <a:rPr lang="en-US" sz="1400" dirty="0">
                <a:solidFill>
                  <a:schemeClr val="tx1">
                    <a:lumMod val="95000"/>
                    <a:lumOff val="5000"/>
                  </a:schemeClr>
                </a:solidFill>
              </a:rPr>
              <a:t>cold</a:t>
            </a:r>
            <a:endParaRPr lang="en-US" dirty="0">
              <a:solidFill>
                <a:schemeClr val="tx1">
                  <a:lumMod val="95000"/>
                  <a:lumOff val="5000"/>
                </a:schemeClr>
              </a:solidFill>
            </a:endParaRPr>
          </a:p>
        </p:txBody>
      </p:sp>
      <p:sp>
        <p:nvSpPr>
          <p:cNvPr id="7" name="Rectangle 6">
            <a:extLst>
              <a:ext uri="{FF2B5EF4-FFF2-40B4-BE49-F238E27FC236}">
                <a16:creationId xmlns:a16="http://schemas.microsoft.com/office/drawing/2014/main" id="{E29188A6-B847-8E70-D271-2369786F5707}"/>
              </a:ext>
            </a:extLst>
          </p:cNvPr>
          <p:cNvSpPr/>
          <p:nvPr/>
        </p:nvSpPr>
        <p:spPr>
          <a:xfrm>
            <a:off x="262646" y="2947449"/>
            <a:ext cx="5195418"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82E7892-C8C9-E416-1EE8-004E87B478F3}"/>
              </a:ext>
            </a:extLst>
          </p:cNvPr>
          <p:cNvCxnSpPr>
            <a:cxnSpLocks/>
            <a:stCxn id="7" idx="0"/>
            <a:endCxn id="16" idx="1"/>
          </p:cNvCxnSpPr>
          <p:nvPr/>
        </p:nvCxnSpPr>
        <p:spPr>
          <a:xfrm flipV="1">
            <a:off x="2860355" y="2407655"/>
            <a:ext cx="2614317"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FD6672-F7A2-02D5-3FD7-BE9DD6B07C00}"/>
              </a:ext>
            </a:extLst>
          </p:cNvPr>
          <p:cNvCxnSpPr>
            <a:cxnSpLocks/>
            <a:stCxn id="16" idx="2"/>
          </p:cNvCxnSpPr>
          <p:nvPr/>
        </p:nvCxnSpPr>
        <p:spPr>
          <a:xfrm>
            <a:off x="5796140" y="2729123"/>
            <a:ext cx="0" cy="218326"/>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undefined">
            <a:extLst>
              <a:ext uri="{FF2B5EF4-FFF2-40B4-BE49-F238E27FC236}">
                <a16:creationId xmlns:a16="http://schemas.microsoft.com/office/drawing/2014/main" id="{5F91701B-31A3-F3AB-2096-8EACAB2BC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72"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1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9" grpId="0" animBg="1"/>
      <p:bldP spid="20" grpId="0" animBg="1"/>
      <p:bldP spid="21" grpId="0" animBg="1"/>
      <p:bldP spid="22" grpId="0" animBg="1"/>
      <p:bldP spid="23" grpId="0" animBg="1"/>
      <p:bldP spid="24" grpId="0" animBg="1"/>
      <p:bldP spid="25" grpId="0" animBg="1"/>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0BAC8-CC07-15EB-C7F7-98275684F08B}"/>
            </a:ext>
          </a:extLst>
        </p:cNvPr>
        <p:cNvGrpSpPr/>
        <p:nvPr/>
      </p:nvGrpSpPr>
      <p:grpSpPr>
        <a:xfrm>
          <a:off x="0" y="0"/>
          <a:ext cx="0" cy="0"/>
          <a:chOff x="0" y="0"/>
          <a:chExt cx="0" cy="0"/>
        </a:xfrm>
      </p:grpSpPr>
      <p:sp>
        <p:nvSpPr>
          <p:cNvPr id="27" name="Speech Bubble: Oval 26">
            <a:extLst>
              <a:ext uri="{FF2B5EF4-FFF2-40B4-BE49-F238E27FC236}">
                <a16:creationId xmlns:a16="http://schemas.microsoft.com/office/drawing/2014/main" id="{0CB0AA05-8468-C887-553D-A49ECB629313}"/>
              </a:ext>
            </a:extLst>
          </p:cNvPr>
          <p:cNvSpPr/>
          <p:nvPr/>
        </p:nvSpPr>
        <p:spPr>
          <a:xfrm>
            <a:off x="6823333" y="1898627"/>
            <a:ext cx="5278180" cy="2563835"/>
          </a:xfrm>
          <a:prstGeom prst="wedgeEllipseCallout">
            <a:avLst>
              <a:gd name="adj1" fmla="val -62067"/>
              <a:gd name="adj2" fmla="val -30157"/>
            </a:avLst>
          </a:prstGeom>
          <a:solidFill>
            <a:srgbClr val="E8E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23761-3454-0CD4-D0A9-FDB9F0004798}"/>
              </a:ext>
            </a:extLst>
          </p:cNvPr>
          <p:cNvSpPr>
            <a:spLocks noGrp="1"/>
          </p:cNvSpPr>
          <p:nvPr>
            <p:ph type="title"/>
          </p:nvPr>
        </p:nvSpPr>
        <p:spPr/>
        <p:txBody>
          <a:bodyPr/>
          <a:lstStyle/>
          <a:p>
            <a:r>
              <a:rPr lang="en-US" dirty="0">
                <a:solidFill>
                  <a:srgbClr val="E8EADC"/>
                </a:solidFill>
              </a:rPr>
              <a:t>LLM Pays Attention to the Context When Predicting the Next Word</a:t>
            </a:r>
          </a:p>
        </p:txBody>
      </p:sp>
      <p:sp>
        <p:nvSpPr>
          <p:cNvPr id="6" name="TextBox 5">
            <a:extLst>
              <a:ext uri="{FF2B5EF4-FFF2-40B4-BE49-F238E27FC236}">
                <a16:creationId xmlns:a16="http://schemas.microsoft.com/office/drawing/2014/main" id="{1EA07E78-DBFF-03C6-ACC1-85B571404EC0}"/>
              </a:ext>
            </a:extLst>
          </p:cNvPr>
          <p:cNvSpPr txBox="1"/>
          <p:nvPr/>
        </p:nvSpPr>
        <p:spPr>
          <a:xfrm>
            <a:off x="262648" y="2947449"/>
            <a:ext cx="5956374" cy="369332"/>
          </a:xfrm>
          <a:prstGeom prst="rect">
            <a:avLst/>
          </a:prstGeom>
          <a:noFill/>
        </p:spPr>
        <p:txBody>
          <a:bodyPr wrap="none" rtlCol="0">
            <a:spAutoFit/>
          </a:bodyPr>
          <a:lstStyle/>
          <a:p>
            <a:r>
              <a:rPr lang="en-US" dirty="0">
                <a:solidFill>
                  <a:srgbClr val="E8EADC"/>
                </a:solidFill>
              </a:rPr>
              <a:t>The quick brown fox jumps over the lazy dog to catch a _____</a:t>
            </a:r>
          </a:p>
        </p:txBody>
      </p:sp>
      <p:sp>
        <p:nvSpPr>
          <p:cNvPr id="12" name="TextBox 11">
            <a:extLst>
              <a:ext uri="{FF2B5EF4-FFF2-40B4-BE49-F238E27FC236}">
                <a16:creationId xmlns:a16="http://schemas.microsoft.com/office/drawing/2014/main" id="{B23C9ED4-C78A-90B8-31A6-A6271B05C098}"/>
              </a:ext>
            </a:extLst>
          </p:cNvPr>
          <p:cNvSpPr txBox="1"/>
          <p:nvPr/>
        </p:nvSpPr>
        <p:spPr>
          <a:xfrm>
            <a:off x="10067544" y="2241160"/>
            <a:ext cx="621837" cy="307777"/>
          </a:xfrm>
          <a:prstGeom prst="rect">
            <a:avLst/>
          </a:prstGeom>
          <a:noFill/>
        </p:spPr>
        <p:txBody>
          <a:bodyPr wrap="none" rtlCol="0">
            <a:spAutoFit/>
          </a:bodyPr>
          <a:lstStyle/>
          <a:p>
            <a:r>
              <a:rPr lang="en-US" sz="1400" dirty="0">
                <a:solidFill>
                  <a:schemeClr val="tx1">
                    <a:lumMod val="95000"/>
                    <a:lumOff val="5000"/>
                  </a:schemeClr>
                </a:solidFill>
              </a:rPr>
              <a:t>rabbit</a:t>
            </a:r>
            <a:endParaRPr lang="en-US" dirty="0">
              <a:solidFill>
                <a:schemeClr val="tx1">
                  <a:lumMod val="95000"/>
                  <a:lumOff val="5000"/>
                </a:schemeClr>
              </a:solidFill>
            </a:endParaRPr>
          </a:p>
        </p:txBody>
      </p:sp>
      <p:sp>
        <p:nvSpPr>
          <p:cNvPr id="13" name="TextBox 12">
            <a:extLst>
              <a:ext uri="{FF2B5EF4-FFF2-40B4-BE49-F238E27FC236}">
                <a16:creationId xmlns:a16="http://schemas.microsoft.com/office/drawing/2014/main" id="{0B00478E-6298-CFB0-5336-AF9EFE0DA819}"/>
              </a:ext>
            </a:extLst>
          </p:cNvPr>
          <p:cNvSpPr txBox="1"/>
          <p:nvPr/>
        </p:nvSpPr>
        <p:spPr>
          <a:xfrm>
            <a:off x="9190239" y="2412217"/>
            <a:ext cx="731932" cy="307777"/>
          </a:xfrm>
          <a:prstGeom prst="rect">
            <a:avLst/>
          </a:prstGeom>
          <a:noFill/>
        </p:spPr>
        <p:txBody>
          <a:bodyPr wrap="none" rtlCol="0">
            <a:spAutoFit/>
          </a:bodyPr>
          <a:lstStyle/>
          <a:p>
            <a:r>
              <a:rPr lang="en-US" sz="1400" dirty="0"/>
              <a:t>chicken</a:t>
            </a:r>
            <a:endParaRPr lang="en-US" dirty="0"/>
          </a:p>
        </p:txBody>
      </p:sp>
      <p:sp>
        <p:nvSpPr>
          <p:cNvPr id="14" name="TextBox 13">
            <a:extLst>
              <a:ext uri="{FF2B5EF4-FFF2-40B4-BE49-F238E27FC236}">
                <a16:creationId xmlns:a16="http://schemas.microsoft.com/office/drawing/2014/main" id="{F145BD83-A028-9371-894B-BBA0DB9B6B68}"/>
              </a:ext>
            </a:extLst>
          </p:cNvPr>
          <p:cNvSpPr txBox="1"/>
          <p:nvPr/>
        </p:nvSpPr>
        <p:spPr>
          <a:xfrm>
            <a:off x="8503699" y="2793560"/>
            <a:ext cx="445956" cy="307777"/>
          </a:xfrm>
          <a:prstGeom prst="rect">
            <a:avLst/>
          </a:prstGeom>
          <a:noFill/>
          <a:ln>
            <a:noFill/>
          </a:ln>
        </p:spPr>
        <p:txBody>
          <a:bodyPr wrap="none" rtlCol="0">
            <a:spAutoFit/>
          </a:bodyPr>
          <a:lstStyle/>
          <a:p>
            <a:r>
              <a:rPr lang="en-US" sz="1400" dirty="0">
                <a:solidFill>
                  <a:schemeClr val="tx1">
                    <a:lumMod val="95000"/>
                    <a:lumOff val="5000"/>
                  </a:schemeClr>
                </a:solidFill>
              </a:rPr>
              <a:t>fish</a:t>
            </a:r>
            <a:endParaRPr lang="en-US" dirty="0">
              <a:solidFill>
                <a:schemeClr val="tx1">
                  <a:lumMod val="95000"/>
                  <a:lumOff val="5000"/>
                </a:schemeClr>
              </a:solidFill>
            </a:endParaRPr>
          </a:p>
        </p:txBody>
      </p:sp>
      <p:sp>
        <p:nvSpPr>
          <p:cNvPr id="19" name="Rectangle 18">
            <a:extLst>
              <a:ext uri="{FF2B5EF4-FFF2-40B4-BE49-F238E27FC236}">
                <a16:creationId xmlns:a16="http://schemas.microsoft.com/office/drawing/2014/main" id="{5939BA10-3873-0AD9-776C-3B235C961245}"/>
              </a:ext>
            </a:extLst>
          </p:cNvPr>
          <p:cNvSpPr/>
          <p:nvPr/>
        </p:nvSpPr>
        <p:spPr>
          <a:xfrm>
            <a:off x="8179272" y="3203416"/>
            <a:ext cx="267630" cy="680225"/>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05EAFA8-6C6E-43FE-7859-ED9B6999F13A}"/>
              </a:ext>
            </a:extLst>
          </p:cNvPr>
          <p:cNvSpPr/>
          <p:nvPr/>
        </p:nvSpPr>
        <p:spPr>
          <a:xfrm>
            <a:off x="8592278" y="3060681"/>
            <a:ext cx="267630" cy="82296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90D4AB-D70E-3731-7800-D8ED0527A74F}"/>
              </a:ext>
            </a:extLst>
          </p:cNvPr>
          <p:cNvSpPr/>
          <p:nvPr/>
        </p:nvSpPr>
        <p:spPr>
          <a:xfrm>
            <a:off x="9005284" y="3335001"/>
            <a:ext cx="267630" cy="54864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4BE735-D386-7B27-39C5-9427D0E52D88}"/>
              </a:ext>
            </a:extLst>
          </p:cNvPr>
          <p:cNvSpPr/>
          <p:nvPr/>
        </p:nvSpPr>
        <p:spPr>
          <a:xfrm>
            <a:off x="9418290" y="2694921"/>
            <a:ext cx="267630" cy="118872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0E94A93-E7D5-6699-56FF-B14DA99DAB83}"/>
              </a:ext>
            </a:extLst>
          </p:cNvPr>
          <p:cNvSpPr/>
          <p:nvPr/>
        </p:nvSpPr>
        <p:spPr>
          <a:xfrm>
            <a:off x="10244302" y="2512041"/>
            <a:ext cx="267630" cy="137160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AAD1DC-7DBE-DDAB-823F-A52757012789}"/>
              </a:ext>
            </a:extLst>
          </p:cNvPr>
          <p:cNvSpPr/>
          <p:nvPr/>
        </p:nvSpPr>
        <p:spPr>
          <a:xfrm>
            <a:off x="9831296" y="3203416"/>
            <a:ext cx="267630" cy="680225"/>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B5CA2D-D385-CFD5-6903-1D5B98417A1F}"/>
              </a:ext>
            </a:extLst>
          </p:cNvPr>
          <p:cNvSpPr/>
          <p:nvPr/>
        </p:nvSpPr>
        <p:spPr>
          <a:xfrm>
            <a:off x="10657305" y="3203416"/>
            <a:ext cx="267630" cy="680225"/>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8C4D0048-AEC6-262C-4263-5BD6C86B664D}"/>
              </a:ext>
            </a:extLst>
          </p:cNvPr>
          <p:cNvCxnSpPr>
            <a:cxnSpLocks/>
          </p:cNvCxnSpPr>
          <p:nvPr/>
        </p:nvCxnSpPr>
        <p:spPr>
          <a:xfrm>
            <a:off x="7877300" y="3879471"/>
            <a:ext cx="32907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A7A4C7E-68E0-D11F-6E8A-067A9323BF8D}"/>
              </a:ext>
            </a:extLst>
          </p:cNvPr>
          <p:cNvCxnSpPr>
            <a:cxnSpLocks/>
          </p:cNvCxnSpPr>
          <p:nvPr/>
        </p:nvCxnSpPr>
        <p:spPr>
          <a:xfrm flipV="1">
            <a:off x="8046696" y="2266192"/>
            <a:ext cx="0" cy="1765679"/>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B55A50-149B-7B87-3DEF-23C8B657FFDF}"/>
              </a:ext>
            </a:extLst>
          </p:cNvPr>
          <p:cNvSpPr txBox="1"/>
          <p:nvPr/>
        </p:nvSpPr>
        <p:spPr>
          <a:xfrm>
            <a:off x="8010247" y="2036802"/>
            <a:ext cx="1124219" cy="307777"/>
          </a:xfrm>
          <a:prstGeom prst="rect">
            <a:avLst/>
          </a:prstGeom>
          <a:noFill/>
        </p:spPr>
        <p:txBody>
          <a:bodyPr wrap="square">
            <a:spAutoFit/>
          </a:bodyPr>
          <a:lstStyle/>
          <a:p>
            <a:r>
              <a:rPr lang="en-US" sz="1400" i="1" dirty="0">
                <a:solidFill>
                  <a:schemeClr val="tx1">
                    <a:lumMod val="95000"/>
                    <a:lumOff val="5000"/>
                  </a:schemeClr>
                </a:solidFill>
              </a:rPr>
              <a:t>Probability</a:t>
            </a:r>
            <a:endParaRPr lang="en-US" i="1" dirty="0">
              <a:solidFill>
                <a:schemeClr val="tx1">
                  <a:lumMod val="95000"/>
                  <a:lumOff val="5000"/>
                </a:schemeClr>
              </a:solidFill>
            </a:endParaRPr>
          </a:p>
        </p:txBody>
      </p:sp>
      <p:sp>
        <p:nvSpPr>
          <p:cNvPr id="9" name="TextBox 8">
            <a:extLst>
              <a:ext uri="{FF2B5EF4-FFF2-40B4-BE49-F238E27FC236}">
                <a16:creationId xmlns:a16="http://schemas.microsoft.com/office/drawing/2014/main" id="{9779B478-80EA-BA5D-F74B-73BDEDB77034}"/>
              </a:ext>
            </a:extLst>
          </p:cNvPr>
          <p:cNvSpPr txBox="1"/>
          <p:nvPr/>
        </p:nvSpPr>
        <p:spPr>
          <a:xfrm>
            <a:off x="8900817" y="3058022"/>
            <a:ext cx="489365" cy="307777"/>
          </a:xfrm>
          <a:prstGeom prst="rect">
            <a:avLst/>
          </a:prstGeom>
          <a:noFill/>
          <a:ln>
            <a:noFill/>
          </a:ln>
        </p:spPr>
        <p:txBody>
          <a:bodyPr wrap="none" rtlCol="0">
            <a:spAutoFit/>
          </a:bodyPr>
          <a:lstStyle/>
          <a:p>
            <a:r>
              <a:rPr lang="en-US" sz="1400" dirty="0">
                <a:solidFill>
                  <a:schemeClr val="tx1">
                    <a:lumMod val="95000"/>
                    <a:lumOff val="5000"/>
                  </a:schemeClr>
                </a:solidFill>
              </a:rPr>
              <a:t>cold</a:t>
            </a:r>
            <a:endParaRPr lang="en-US" dirty="0">
              <a:solidFill>
                <a:schemeClr val="tx1">
                  <a:lumMod val="95000"/>
                  <a:lumOff val="5000"/>
                </a:schemeClr>
              </a:solidFill>
            </a:endParaRPr>
          </a:p>
        </p:txBody>
      </p:sp>
      <p:sp>
        <p:nvSpPr>
          <p:cNvPr id="7" name="Rectangle 6">
            <a:extLst>
              <a:ext uri="{FF2B5EF4-FFF2-40B4-BE49-F238E27FC236}">
                <a16:creationId xmlns:a16="http://schemas.microsoft.com/office/drawing/2014/main" id="{29733EBE-0145-3BAF-5C1C-6D1CE233295B}"/>
              </a:ext>
            </a:extLst>
          </p:cNvPr>
          <p:cNvSpPr/>
          <p:nvPr/>
        </p:nvSpPr>
        <p:spPr>
          <a:xfrm>
            <a:off x="262646" y="2947449"/>
            <a:ext cx="5195418"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9333013-AFDA-6836-3378-7A8F8282CF39}"/>
              </a:ext>
            </a:extLst>
          </p:cNvPr>
          <p:cNvCxnSpPr>
            <a:cxnSpLocks/>
            <a:stCxn id="7" idx="0"/>
            <a:endCxn id="16" idx="1"/>
          </p:cNvCxnSpPr>
          <p:nvPr/>
        </p:nvCxnSpPr>
        <p:spPr>
          <a:xfrm flipV="1">
            <a:off x="2860355" y="2407655"/>
            <a:ext cx="2614317"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2FE7FD4-1F7C-F9A8-F947-4C78701208B6}"/>
              </a:ext>
            </a:extLst>
          </p:cNvPr>
          <p:cNvCxnSpPr>
            <a:cxnSpLocks/>
            <a:stCxn id="16" idx="2"/>
          </p:cNvCxnSpPr>
          <p:nvPr/>
        </p:nvCxnSpPr>
        <p:spPr>
          <a:xfrm>
            <a:off x="5796140" y="2729123"/>
            <a:ext cx="0" cy="218326"/>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undefined">
            <a:extLst>
              <a:ext uri="{FF2B5EF4-FFF2-40B4-BE49-F238E27FC236}">
                <a16:creationId xmlns:a16="http://schemas.microsoft.com/office/drawing/2014/main" id="{318CA4CF-FA5A-3EDA-E0ED-FFA16C2B5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72"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671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A95FB-7161-C687-2D9A-A4AB69AD7EE1}"/>
            </a:ext>
          </a:extLst>
        </p:cNvPr>
        <p:cNvGrpSpPr/>
        <p:nvPr/>
      </p:nvGrpSpPr>
      <p:grpSpPr>
        <a:xfrm>
          <a:off x="0" y="0"/>
          <a:ext cx="0" cy="0"/>
          <a:chOff x="0" y="0"/>
          <a:chExt cx="0" cy="0"/>
        </a:xfrm>
      </p:grpSpPr>
      <p:sp>
        <p:nvSpPr>
          <p:cNvPr id="27" name="Speech Bubble: Oval 26">
            <a:extLst>
              <a:ext uri="{FF2B5EF4-FFF2-40B4-BE49-F238E27FC236}">
                <a16:creationId xmlns:a16="http://schemas.microsoft.com/office/drawing/2014/main" id="{6D39104C-538D-3CEC-E861-87FA4D3D5E56}"/>
              </a:ext>
            </a:extLst>
          </p:cNvPr>
          <p:cNvSpPr/>
          <p:nvPr/>
        </p:nvSpPr>
        <p:spPr>
          <a:xfrm>
            <a:off x="6823333" y="1898627"/>
            <a:ext cx="5278180" cy="2563835"/>
          </a:xfrm>
          <a:prstGeom prst="wedgeEllipseCallout">
            <a:avLst>
              <a:gd name="adj1" fmla="val -62067"/>
              <a:gd name="adj2" fmla="val -30157"/>
            </a:avLst>
          </a:prstGeom>
          <a:solidFill>
            <a:srgbClr val="E8E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88AC0-10D6-69B6-06BE-540AD428B314}"/>
              </a:ext>
            </a:extLst>
          </p:cNvPr>
          <p:cNvSpPr>
            <a:spLocks noGrp="1"/>
          </p:cNvSpPr>
          <p:nvPr>
            <p:ph type="title"/>
          </p:nvPr>
        </p:nvSpPr>
        <p:spPr/>
        <p:txBody>
          <a:bodyPr/>
          <a:lstStyle/>
          <a:p>
            <a:r>
              <a:rPr lang="en-US" dirty="0">
                <a:solidFill>
                  <a:srgbClr val="E8EADC"/>
                </a:solidFill>
              </a:rPr>
              <a:t>LLM Pays Attention to the Context When Predicting the Next Word</a:t>
            </a:r>
          </a:p>
        </p:txBody>
      </p:sp>
      <p:sp>
        <p:nvSpPr>
          <p:cNvPr id="6" name="TextBox 5">
            <a:extLst>
              <a:ext uri="{FF2B5EF4-FFF2-40B4-BE49-F238E27FC236}">
                <a16:creationId xmlns:a16="http://schemas.microsoft.com/office/drawing/2014/main" id="{93009148-98AB-33C5-6132-5BC051FA66F3}"/>
              </a:ext>
            </a:extLst>
          </p:cNvPr>
          <p:cNvSpPr txBox="1"/>
          <p:nvPr/>
        </p:nvSpPr>
        <p:spPr>
          <a:xfrm>
            <a:off x="91198" y="2902999"/>
            <a:ext cx="6108275" cy="523220"/>
          </a:xfrm>
          <a:prstGeom prst="rect">
            <a:avLst/>
          </a:prstGeom>
          <a:noFill/>
        </p:spPr>
        <p:txBody>
          <a:bodyPr wrap="none" rtlCol="0">
            <a:spAutoFit/>
          </a:bodyPr>
          <a:lstStyle/>
          <a:p>
            <a:r>
              <a:rPr lang="en-US" dirty="0">
                <a:solidFill>
                  <a:srgbClr val="E8EADC"/>
                </a:solidFill>
              </a:rPr>
              <a:t>The quick brown </a:t>
            </a:r>
            <a:r>
              <a:rPr lang="en-US" sz="2800" b="1" dirty="0">
                <a:solidFill>
                  <a:srgbClr val="E8EADC"/>
                </a:solidFill>
              </a:rPr>
              <a:t>fox</a:t>
            </a:r>
            <a:r>
              <a:rPr lang="en-US" dirty="0">
                <a:solidFill>
                  <a:srgbClr val="E8EADC"/>
                </a:solidFill>
              </a:rPr>
              <a:t> jumps over the lazy dog to catch a _____</a:t>
            </a:r>
          </a:p>
        </p:txBody>
      </p:sp>
      <p:sp>
        <p:nvSpPr>
          <p:cNvPr id="12" name="TextBox 11">
            <a:extLst>
              <a:ext uri="{FF2B5EF4-FFF2-40B4-BE49-F238E27FC236}">
                <a16:creationId xmlns:a16="http://schemas.microsoft.com/office/drawing/2014/main" id="{DF8E67B6-B82F-7D04-0BC1-44EDE94EE194}"/>
              </a:ext>
            </a:extLst>
          </p:cNvPr>
          <p:cNvSpPr txBox="1"/>
          <p:nvPr/>
        </p:nvSpPr>
        <p:spPr>
          <a:xfrm>
            <a:off x="10067544" y="2241160"/>
            <a:ext cx="621837" cy="307777"/>
          </a:xfrm>
          <a:prstGeom prst="rect">
            <a:avLst/>
          </a:prstGeom>
          <a:noFill/>
        </p:spPr>
        <p:txBody>
          <a:bodyPr wrap="none" rtlCol="0">
            <a:spAutoFit/>
          </a:bodyPr>
          <a:lstStyle/>
          <a:p>
            <a:r>
              <a:rPr lang="en-US" sz="1400" dirty="0">
                <a:solidFill>
                  <a:schemeClr val="tx1">
                    <a:lumMod val="95000"/>
                    <a:lumOff val="5000"/>
                  </a:schemeClr>
                </a:solidFill>
              </a:rPr>
              <a:t>rabbit</a:t>
            </a:r>
            <a:endParaRPr lang="en-US" dirty="0">
              <a:solidFill>
                <a:schemeClr val="tx1">
                  <a:lumMod val="95000"/>
                  <a:lumOff val="5000"/>
                </a:schemeClr>
              </a:solidFill>
            </a:endParaRPr>
          </a:p>
        </p:txBody>
      </p:sp>
      <p:sp>
        <p:nvSpPr>
          <p:cNvPr id="13" name="TextBox 12">
            <a:extLst>
              <a:ext uri="{FF2B5EF4-FFF2-40B4-BE49-F238E27FC236}">
                <a16:creationId xmlns:a16="http://schemas.microsoft.com/office/drawing/2014/main" id="{FC8E3877-58F0-D47C-362A-D02387EDC991}"/>
              </a:ext>
            </a:extLst>
          </p:cNvPr>
          <p:cNvSpPr txBox="1"/>
          <p:nvPr/>
        </p:nvSpPr>
        <p:spPr>
          <a:xfrm>
            <a:off x="9190239" y="2412217"/>
            <a:ext cx="731932" cy="307777"/>
          </a:xfrm>
          <a:prstGeom prst="rect">
            <a:avLst/>
          </a:prstGeom>
          <a:noFill/>
        </p:spPr>
        <p:txBody>
          <a:bodyPr wrap="none" rtlCol="0">
            <a:spAutoFit/>
          </a:bodyPr>
          <a:lstStyle/>
          <a:p>
            <a:r>
              <a:rPr lang="en-US" sz="1400" dirty="0"/>
              <a:t>chicken</a:t>
            </a:r>
            <a:endParaRPr lang="en-US" dirty="0"/>
          </a:p>
        </p:txBody>
      </p:sp>
      <p:sp>
        <p:nvSpPr>
          <p:cNvPr id="14" name="TextBox 13">
            <a:extLst>
              <a:ext uri="{FF2B5EF4-FFF2-40B4-BE49-F238E27FC236}">
                <a16:creationId xmlns:a16="http://schemas.microsoft.com/office/drawing/2014/main" id="{ABCCB2AE-7E5A-C624-3CB8-5989591E511C}"/>
              </a:ext>
            </a:extLst>
          </p:cNvPr>
          <p:cNvSpPr txBox="1"/>
          <p:nvPr/>
        </p:nvSpPr>
        <p:spPr>
          <a:xfrm>
            <a:off x="8503699" y="2793560"/>
            <a:ext cx="445956" cy="307777"/>
          </a:xfrm>
          <a:prstGeom prst="rect">
            <a:avLst/>
          </a:prstGeom>
          <a:noFill/>
          <a:ln>
            <a:noFill/>
          </a:ln>
        </p:spPr>
        <p:txBody>
          <a:bodyPr wrap="none" rtlCol="0">
            <a:spAutoFit/>
          </a:bodyPr>
          <a:lstStyle/>
          <a:p>
            <a:r>
              <a:rPr lang="en-US" sz="1400" dirty="0">
                <a:solidFill>
                  <a:schemeClr val="tx1">
                    <a:lumMod val="95000"/>
                    <a:lumOff val="5000"/>
                  </a:schemeClr>
                </a:solidFill>
              </a:rPr>
              <a:t>fish</a:t>
            </a:r>
            <a:endParaRPr lang="en-US" dirty="0">
              <a:solidFill>
                <a:schemeClr val="tx1">
                  <a:lumMod val="95000"/>
                  <a:lumOff val="5000"/>
                </a:schemeClr>
              </a:solidFill>
            </a:endParaRPr>
          </a:p>
        </p:txBody>
      </p:sp>
      <p:sp>
        <p:nvSpPr>
          <p:cNvPr id="19" name="Rectangle 18">
            <a:extLst>
              <a:ext uri="{FF2B5EF4-FFF2-40B4-BE49-F238E27FC236}">
                <a16:creationId xmlns:a16="http://schemas.microsoft.com/office/drawing/2014/main" id="{328294CB-9B32-5ADA-782A-8D46EE50810C}"/>
              </a:ext>
            </a:extLst>
          </p:cNvPr>
          <p:cNvSpPr/>
          <p:nvPr/>
        </p:nvSpPr>
        <p:spPr>
          <a:xfrm>
            <a:off x="8179272" y="3203416"/>
            <a:ext cx="267630" cy="680225"/>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6B42E2-503C-3D97-2D2A-C56E0A9CDBA7}"/>
              </a:ext>
            </a:extLst>
          </p:cNvPr>
          <p:cNvSpPr/>
          <p:nvPr/>
        </p:nvSpPr>
        <p:spPr>
          <a:xfrm>
            <a:off x="8592278" y="3060681"/>
            <a:ext cx="267630" cy="82296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DC52B4-42A3-F009-A001-505AEC95F4D0}"/>
              </a:ext>
            </a:extLst>
          </p:cNvPr>
          <p:cNvSpPr/>
          <p:nvPr/>
        </p:nvSpPr>
        <p:spPr>
          <a:xfrm>
            <a:off x="9005284" y="3335001"/>
            <a:ext cx="267630" cy="54864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BABE2FA-E604-3307-B00C-31242955010B}"/>
              </a:ext>
            </a:extLst>
          </p:cNvPr>
          <p:cNvSpPr/>
          <p:nvPr/>
        </p:nvSpPr>
        <p:spPr>
          <a:xfrm>
            <a:off x="9418290" y="2694921"/>
            <a:ext cx="267630" cy="118872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6A5281-180E-8737-3A81-1415863B075E}"/>
              </a:ext>
            </a:extLst>
          </p:cNvPr>
          <p:cNvSpPr/>
          <p:nvPr/>
        </p:nvSpPr>
        <p:spPr>
          <a:xfrm>
            <a:off x="10244302" y="2512041"/>
            <a:ext cx="267630" cy="1371600"/>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6C2D952-2521-F354-8479-2552033A7093}"/>
              </a:ext>
            </a:extLst>
          </p:cNvPr>
          <p:cNvSpPr/>
          <p:nvPr/>
        </p:nvSpPr>
        <p:spPr>
          <a:xfrm>
            <a:off x="9831296" y="3203416"/>
            <a:ext cx="267630" cy="680225"/>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8BAF553-6CAB-6BA4-EF21-0CF7D9188BB0}"/>
              </a:ext>
            </a:extLst>
          </p:cNvPr>
          <p:cNvSpPr/>
          <p:nvPr/>
        </p:nvSpPr>
        <p:spPr>
          <a:xfrm>
            <a:off x="10657305" y="3203416"/>
            <a:ext cx="267630" cy="680225"/>
          </a:xfrm>
          <a:prstGeom prst="rect">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F479D9BC-7CC7-7A6D-530F-15A0388C3CE4}"/>
              </a:ext>
            </a:extLst>
          </p:cNvPr>
          <p:cNvCxnSpPr>
            <a:cxnSpLocks/>
          </p:cNvCxnSpPr>
          <p:nvPr/>
        </p:nvCxnSpPr>
        <p:spPr>
          <a:xfrm>
            <a:off x="7877300" y="3879471"/>
            <a:ext cx="32907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ECA85FF-374D-5FBF-C4A5-A5F6BA8B9902}"/>
              </a:ext>
            </a:extLst>
          </p:cNvPr>
          <p:cNvCxnSpPr>
            <a:cxnSpLocks/>
          </p:cNvCxnSpPr>
          <p:nvPr/>
        </p:nvCxnSpPr>
        <p:spPr>
          <a:xfrm flipV="1">
            <a:off x="8046696" y="2266192"/>
            <a:ext cx="0" cy="1765679"/>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B062039-3CDC-1EB8-904F-060F6368DFCD}"/>
              </a:ext>
            </a:extLst>
          </p:cNvPr>
          <p:cNvSpPr txBox="1"/>
          <p:nvPr/>
        </p:nvSpPr>
        <p:spPr>
          <a:xfrm>
            <a:off x="8010247" y="2036802"/>
            <a:ext cx="1124219" cy="307777"/>
          </a:xfrm>
          <a:prstGeom prst="rect">
            <a:avLst/>
          </a:prstGeom>
          <a:noFill/>
        </p:spPr>
        <p:txBody>
          <a:bodyPr wrap="square">
            <a:spAutoFit/>
          </a:bodyPr>
          <a:lstStyle/>
          <a:p>
            <a:r>
              <a:rPr lang="en-US" sz="1400" i="1" dirty="0">
                <a:solidFill>
                  <a:schemeClr val="tx1">
                    <a:lumMod val="95000"/>
                    <a:lumOff val="5000"/>
                  </a:schemeClr>
                </a:solidFill>
              </a:rPr>
              <a:t>Probability</a:t>
            </a:r>
            <a:endParaRPr lang="en-US" i="1" dirty="0">
              <a:solidFill>
                <a:schemeClr val="tx1">
                  <a:lumMod val="95000"/>
                  <a:lumOff val="5000"/>
                </a:schemeClr>
              </a:solidFill>
            </a:endParaRPr>
          </a:p>
        </p:txBody>
      </p:sp>
      <p:sp>
        <p:nvSpPr>
          <p:cNvPr id="9" name="TextBox 8">
            <a:extLst>
              <a:ext uri="{FF2B5EF4-FFF2-40B4-BE49-F238E27FC236}">
                <a16:creationId xmlns:a16="http://schemas.microsoft.com/office/drawing/2014/main" id="{2BFBB274-FBDB-2E7C-3B76-6F8EDD7519CB}"/>
              </a:ext>
            </a:extLst>
          </p:cNvPr>
          <p:cNvSpPr txBox="1"/>
          <p:nvPr/>
        </p:nvSpPr>
        <p:spPr>
          <a:xfrm>
            <a:off x="8900817" y="3058022"/>
            <a:ext cx="489365" cy="307777"/>
          </a:xfrm>
          <a:prstGeom prst="rect">
            <a:avLst/>
          </a:prstGeom>
          <a:noFill/>
          <a:ln>
            <a:noFill/>
          </a:ln>
        </p:spPr>
        <p:txBody>
          <a:bodyPr wrap="none" rtlCol="0">
            <a:spAutoFit/>
          </a:bodyPr>
          <a:lstStyle/>
          <a:p>
            <a:r>
              <a:rPr lang="en-US" sz="1400" dirty="0">
                <a:solidFill>
                  <a:schemeClr val="tx1">
                    <a:lumMod val="95000"/>
                    <a:lumOff val="5000"/>
                  </a:schemeClr>
                </a:solidFill>
              </a:rPr>
              <a:t>cold</a:t>
            </a:r>
            <a:endParaRPr lang="en-US" dirty="0">
              <a:solidFill>
                <a:schemeClr val="tx1">
                  <a:lumMod val="95000"/>
                  <a:lumOff val="5000"/>
                </a:schemeClr>
              </a:solidFill>
            </a:endParaRPr>
          </a:p>
        </p:txBody>
      </p:sp>
      <p:sp>
        <p:nvSpPr>
          <p:cNvPr id="7" name="Rectangle 6">
            <a:extLst>
              <a:ext uri="{FF2B5EF4-FFF2-40B4-BE49-F238E27FC236}">
                <a16:creationId xmlns:a16="http://schemas.microsoft.com/office/drawing/2014/main" id="{F147E60C-32E0-B2D0-404C-92843DE49D94}"/>
              </a:ext>
            </a:extLst>
          </p:cNvPr>
          <p:cNvSpPr/>
          <p:nvPr/>
        </p:nvSpPr>
        <p:spPr>
          <a:xfrm>
            <a:off x="146052" y="2947449"/>
            <a:ext cx="5312012" cy="418350"/>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9D986EC-B4D5-CBAB-0166-298FB3FDADEA}"/>
              </a:ext>
            </a:extLst>
          </p:cNvPr>
          <p:cNvCxnSpPr>
            <a:cxnSpLocks/>
            <a:stCxn id="7" idx="0"/>
            <a:endCxn id="16" idx="1"/>
          </p:cNvCxnSpPr>
          <p:nvPr/>
        </p:nvCxnSpPr>
        <p:spPr>
          <a:xfrm flipV="1">
            <a:off x="2802058" y="2407655"/>
            <a:ext cx="2672614"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E5D2634-C54C-6071-86A1-F6AC7FED386F}"/>
              </a:ext>
            </a:extLst>
          </p:cNvPr>
          <p:cNvCxnSpPr>
            <a:cxnSpLocks/>
            <a:stCxn id="16" idx="2"/>
          </p:cNvCxnSpPr>
          <p:nvPr/>
        </p:nvCxnSpPr>
        <p:spPr>
          <a:xfrm>
            <a:off x="5796140" y="2729123"/>
            <a:ext cx="0" cy="218326"/>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undefined">
            <a:extLst>
              <a:ext uri="{FF2B5EF4-FFF2-40B4-BE49-F238E27FC236}">
                <a16:creationId xmlns:a16="http://schemas.microsoft.com/office/drawing/2014/main" id="{A7B20257-0D78-81EF-2F31-1B82AD2E4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72"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6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Produces a Stop Word</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6015749" cy="461665"/>
          </a:xfrm>
          <a:prstGeom prst="rect">
            <a:avLst/>
          </a:prstGeom>
          <a:noFill/>
        </p:spPr>
        <p:txBody>
          <a:bodyPr wrap="none" rtlCol="0">
            <a:spAutoFit/>
          </a:bodyPr>
          <a:lstStyle/>
          <a:p>
            <a:r>
              <a:rPr lang="en-US" dirty="0">
                <a:solidFill>
                  <a:srgbClr val="E8EADC"/>
                </a:solidFill>
              </a:rPr>
              <a:t>The quick brown fox jumps over the lazy dog to catch a rabbit</a:t>
            </a:r>
            <a:r>
              <a:rPr lang="en-US" sz="2400" b="1" dirty="0">
                <a:solidFill>
                  <a:srgbClr val="E8EADC"/>
                </a:solidFill>
              </a:rPr>
              <a:t>.</a:t>
            </a:r>
            <a:endParaRPr lang="en-US" b="1" dirty="0">
              <a:solidFill>
                <a:srgbClr val="E8EADC"/>
              </a:solidFill>
            </a:endParaRPr>
          </a:p>
        </p:txBody>
      </p:sp>
      <p:cxnSp>
        <p:nvCxnSpPr>
          <p:cNvPr id="4" name="Straight Arrow Connector 3">
            <a:extLst>
              <a:ext uri="{FF2B5EF4-FFF2-40B4-BE49-F238E27FC236}">
                <a16:creationId xmlns:a16="http://schemas.microsoft.com/office/drawing/2014/main" id="{CF84C2FE-83AF-C2E4-E3B7-31787B96C953}"/>
              </a:ext>
            </a:extLst>
          </p:cNvPr>
          <p:cNvCxnSpPr>
            <a:cxnSpLocks/>
            <a:stCxn id="5" idx="2"/>
          </p:cNvCxnSpPr>
          <p:nvPr/>
        </p:nvCxnSpPr>
        <p:spPr>
          <a:xfrm>
            <a:off x="6091423" y="2729123"/>
            <a:ext cx="0" cy="218326"/>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descr="undefined">
            <a:extLst>
              <a:ext uri="{FF2B5EF4-FFF2-40B4-BE49-F238E27FC236}">
                <a16:creationId xmlns:a16="http://schemas.microsoft.com/office/drawing/2014/main" id="{419ECB5D-0CD1-BAA1-F8CF-BE3597089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955"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1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1C7B-5D78-06E5-96A2-26ADBB492368}"/>
              </a:ext>
            </a:extLst>
          </p:cNvPr>
          <p:cNvSpPr>
            <a:spLocks noGrp="1"/>
          </p:cNvSpPr>
          <p:nvPr>
            <p:ph type="title"/>
          </p:nvPr>
        </p:nvSpPr>
        <p:spPr>
          <a:xfrm>
            <a:off x="838200" y="365125"/>
            <a:ext cx="10515600" cy="1325563"/>
          </a:xfrm>
        </p:spPr>
        <p:txBody>
          <a:bodyPr/>
          <a:lstStyle/>
          <a:p>
            <a:r>
              <a:rPr lang="en-US" dirty="0">
                <a:solidFill>
                  <a:srgbClr val="E8EADC"/>
                </a:solidFill>
              </a:rPr>
              <a:t>Key Takeaways</a:t>
            </a:r>
          </a:p>
        </p:txBody>
      </p:sp>
      <p:sp>
        <p:nvSpPr>
          <p:cNvPr id="3" name="Content Placeholder 2">
            <a:extLst>
              <a:ext uri="{FF2B5EF4-FFF2-40B4-BE49-F238E27FC236}">
                <a16:creationId xmlns:a16="http://schemas.microsoft.com/office/drawing/2014/main" id="{27C5FC55-5437-BD83-FDB2-90387F005107}"/>
              </a:ext>
            </a:extLst>
          </p:cNvPr>
          <p:cNvSpPr>
            <a:spLocks noGrp="1"/>
          </p:cNvSpPr>
          <p:nvPr>
            <p:ph idx="1"/>
          </p:nvPr>
        </p:nvSpPr>
        <p:spPr>
          <a:xfrm>
            <a:off x="838200" y="1825625"/>
            <a:ext cx="10515600" cy="4351338"/>
          </a:xfrm>
        </p:spPr>
        <p:txBody>
          <a:bodyPr/>
          <a:lstStyle/>
          <a:p>
            <a:r>
              <a:rPr lang="en-US" dirty="0">
                <a:solidFill>
                  <a:srgbClr val="E8EADC"/>
                </a:solidFill>
              </a:rPr>
              <a:t>Parameters are the building blocks: Start with simple parameters in linear regression and expand to billions in LLMs.</a:t>
            </a:r>
          </a:p>
          <a:p>
            <a:r>
              <a:rPr lang="en-US" dirty="0">
                <a:solidFill>
                  <a:srgbClr val="E8EADC"/>
                </a:solidFill>
              </a:rPr>
              <a:t>Learning patterns: Whether predicting salary or the next word in a sentence, the machine is learning relationships between data points.</a:t>
            </a:r>
          </a:p>
          <a:p>
            <a:r>
              <a:rPr lang="en-US" dirty="0">
                <a:solidFill>
                  <a:srgbClr val="E8EADC"/>
                </a:solidFill>
              </a:rPr>
              <a:t>Complexity grows with more parameters: LLM’s power comes from learning patterns on a massive scale.</a:t>
            </a:r>
          </a:p>
        </p:txBody>
      </p:sp>
    </p:spTree>
    <p:extLst>
      <p:ext uri="{BB962C8B-B14F-4D97-AF65-F5344CB8AC3E}">
        <p14:creationId xmlns:p14="http://schemas.microsoft.com/office/powerpoint/2010/main" val="75900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F200-0495-7C0E-1BD0-7123C856FD59}"/>
              </a:ext>
            </a:extLst>
          </p:cNvPr>
          <p:cNvSpPr>
            <a:spLocks noGrp="1"/>
          </p:cNvSpPr>
          <p:nvPr>
            <p:ph type="title"/>
          </p:nvPr>
        </p:nvSpPr>
        <p:spPr/>
        <p:txBody>
          <a:bodyPr/>
          <a:lstStyle/>
          <a:p>
            <a:r>
              <a:rPr lang="en-US" dirty="0">
                <a:solidFill>
                  <a:srgbClr val="E8EADC"/>
                </a:solidFill>
              </a:rPr>
              <a:t>What Do Machines Learn?</a:t>
            </a:r>
          </a:p>
        </p:txBody>
      </p:sp>
      <p:pic>
        <p:nvPicPr>
          <p:cNvPr id="4" name="Picture 3">
            <a:extLst>
              <a:ext uri="{FF2B5EF4-FFF2-40B4-BE49-F238E27FC236}">
                <a16:creationId xmlns:a16="http://schemas.microsoft.com/office/drawing/2014/main" id="{D174481B-F652-7D41-D95C-D3DCFD33B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528" y="1635608"/>
            <a:ext cx="6022848" cy="4517136"/>
          </a:xfrm>
          <a:prstGeom prst="rect">
            <a:avLst/>
          </a:prstGeom>
        </p:spPr>
      </p:pic>
    </p:spTree>
    <p:extLst>
      <p:ext uri="{BB962C8B-B14F-4D97-AF65-F5344CB8AC3E}">
        <p14:creationId xmlns:p14="http://schemas.microsoft.com/office/powerpoint/2010/main" val="3492998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erson wearing glasses&#10;&#10;Description automatically generated with medium confidence">
            <a:extLst>
              <a:ext uri="{FF2B5EF4-FFF2-40B4-BE49-F238E27FC236}">
                <a16:creationId xmlns:a16="http://schemas.microsoft.com/office/drawing/2014/main" id="{6CE4A4CB-1567-E5E4-552A-3FFED59AC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180" y="1069145"/>
            <a:ext cx="4581238" cy="4593456"/>
          </a:xfrm>
          <a:prstGeom prst="rect">
            <a:avLst/>
          </a:prstGeom>
        </p:spPr>
      </p:pic>
      <p:sp>
        <p:nvSpPr>
          <p:cNvPr id="4" name="Content Placeholder 2">
            <a:extLst>
              <a:ext uri="{FF2B5EF4-FFF2-40B4-BE49-F238E27FC236}">
                <a16:creationId xmlns:a16="http://schemas.microsoft.com/office/drawing/2014/main" id="{4096E4F2-4F51-BF95-5F37-D0C8949518EB}"/>
              </a:ext>
            </a:extLst>
          </p:cNvPr>
          <p:cNvSpPr txBox="1">
            <a:spLocks/>
          </p:cNvSpPr>
          <p:nvPr/>
        </p:nvSpPr>
        <p:spPr>
          <a:xfrm>
            <a:off x="844204" y="1641626"/>
            <a:ext cx="6887106" cy="44057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Bef>
                <a:spcPts val="300"/>
              </a:spcBef>
              <a:buFont typeface="Arial" panose="020B0604020202020204" pitchFamily="34" charset="0"/>
              <a:buChar char="•"/>
              <a:defRPr/>
            </a:pPr>
            <a:r>
              <a:rPr lang="en-US" sz="3200" dirty="0">
                <a:solidFill>
                  <a:srgbClr val="E8EADC"/>
                </a:solidFill>
                <a:latin typeface="Aktiv Grotesk"/>
                <a:ea typeface="Aktiv Grotesk"/>
                <a:cs typeface="Aktiv Grotesk"/>
              </a:rPr>
              <a:t>Email: 	</a:t>
            </a:r>
          </a:p>
          <a:p>
            <a:pPr marL="800100" lvl="1" indent="-342900" algn="l">
              <a:lnSpc>
                <a:spcPct val="110000"/>
              </a:lnSpc>
              <a:spcBef>
                <a:spcPts val="300"/>
              </a:spcBef>
              <a:buFont typeface="Arial" panose="020B0604020202020204" pitchFamily="34" charset="0"/>
              <a:buChar char="•"/>
              <a:defRPr/>
            </a:pPr>
            <a:r>
              <a:rPr lang="en-US" sz="2800" dirty="0">
                <a:solidFill>
                  <a:srgbClr val="E8EADC"/>
                </a:solidFill>
                <a:latin typeface="Aktiv Grotesk"/>
                <a:ea typeface="Aktiv Grotesk"/>
                <a:cs typeface="Aktiv Grotesk"/>
                <a:hlinkClick r:id="rId4">
                  <a:extLst>
                    <a:ext uri="{A12FA001-AC4F-418D-AE19-62706E023703}">
                      <ahyp:hlinkClr xmlns:ahyp="http://schemas.microsoft.com/office/drawing/2018/hyperlinkcolor" val="tx"/>
                    </a:ext>
                  </a:extLst>
                </a:hlinkClick>
              </a:rPr>
              <a:t>b.wei@tcu.edu</a:t>
            </a:r>
            <a:endParaRPr lang="en-US" sz="2800" dirty="0">
              <a:solidFill>
                <a:srgbClr val="E8EADC"/>
              </a:solidFill>
              <a:latin typeface="Aktiv Grotesk"/>
              <a:ea typeface="Aktiv Grotesk"/>
              <a:cs typeface="Aktiv Grotesk"/>
            </a:endParaRPr>
          </a:p>
          <a:p>
            <a:pPr marL="342900" indent="-342900" algn="l">
              <a:lnSpc>
                <a:spcPct val="110000"/>
              </a:lnSpc>
              <a:spcBef>
                <a:spcPts val="300"/>
              </a:spcBef>
              <a:buFont typeface="Arial" panose="020B0604020202020204" pitchFamily="34" charset="0"/>
              <a:buChar char="•"/>
              <a:defRPr/>
            </a:pPr>
            <a:r>
              <a:rPr lang="en-US" sz="3200" dirty="0">
                <a:solidFill>
                  <a:srgbClr val="E8EADC"/>
                </a:solidFill>
              </a:rPr>
              <a:t>AI for Everyone: </a:t>
            </a:r>
          </a:p>
        </p:txBody>
      </p:sp>
      <p:pic>
        <p:nvPicPr>
          <p:cNvPr id="3" name="Picture 2" descr="A qr code on a white background&#10;&#10;AI-generated content may be incorrect.">
            <a:extLst>
              <a:ext uri="{FF2B5EF4-FFF2-40B4-BE49-F238E27FC236}">
                <a16:creationId xmlns:a16="http://schemas.microsoft.com/office/drawing/2014/main" id="{DAB9A84E-DDC2-FF87-5E0C-16CBAEB83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7561" y="3429000"/>
            <a:ext cx="2156631" cy="2156631"/>
          </a:xfrm>
          <a:prstGeom prst="rect">
            <a:avLst/>
          </a:prstGeom>
        </p:spPr>
      </p:pic>
    </p:spTree>
    <p:extLst>
      <p:ext uri="{BB962C8B-B14F-4D97-AF65-F5344CB8AC3E}">
        <p14:creationId xmlns:p14="http://schemas.microsoft.com/office/powerpoint/2010/main" val="180189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0562F-F8FF-13BA-0795-325F0D5EC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FBFF8-59BB-695E-AAA9-160C3FC2428C}"/>
              </a:ext>
            </a:extLst>
          </p:cNvPr>
          <p:cNvSpPr>
            <a:spLocks noGrp="1"/>
          </p:cNvSpPr>
          <p:nvPr>
            <p:ph type="title"/>
          </p:nvPr>
        </p:nvSpPr>
        <p:spPr/>
        <p:txBody>
          <a:bodyPr/>
          <a:lstStyle/>
          <a:p>
            <a:r>
              <a:rPr lang="en-US" dirty="0">
                <a:solidFill>
                  <a:srgbClr val="E8EADC"/>
                </a:solidFill>
              </a:rPr>
              <a:t>What Do Machines Learn?</a:t>
            </a:r>
          </a:p>
        </p:txBody>
      </p:sp>
      <p:pic>
        <p:nvPicPr>
          <p:cNvPr id="4098" name="Picture 2">
            <a:extLst>
              <a:ext uri="{FF2B5EF4-FFF2-40B4-BE49-F238E27FC236}">
                <a16:creationId xmlns:a16="http://schemas.microsoft.com/office/drawing/2014/main" id="{93250005-0C1C-258D-CC73-7B3DC0124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528" y="1636776"/>
            <a:ext cx="6016229" cy="451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3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F200-0495-7C0E-1BD0-7123C856FD59}"/>
              </a:ext>
            </a:extLst>
          </p:cNvPr>
          <p:cNvSpPr>
            <a:spLocks noGrp="1"/>
          </p:cNvSpPr>
          <p:nvPr>
            <p:ph type="title"/>
          </p:nvPr>
        </p:nvSpPr>
        <p:spPr/>
        <p:txBody>
          <a:bodyPr/>
          <a:lstStyle/>
          <a:p>
            <a:r>
              <a:rPr lang="en-US" dirty="0">
                <a:solidFill>
                  <a:srgbClr val="E8EADC"/>
                </a:solidFill>
              </a:rPr>
              <a:t>What Do Machines Learn?</a:t>
            </a:r>
          </a:p>
        </p:txBody>
      </p:sp>
      <p:pic>
        <p:nvPicPr>
          <p:cNvPr id="4" name="Picture 3" descr="A graph with blue dots and numbers&#10;&#10;Description automatically generated">
            <a:extLst>
              <a:ext uri="{FF2B5EF4-FFF2-40B4-BE49-F238E27FC236}">
                <a16:creationId xmlns:a16="http://schemas.microsoft.com/office/drawing/2014/main" id="{23346E64-791B-CBEA-D9C7-53490F415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690688"/>
            <a:ext cx="6096000" cy="4572000"/>
          </a:xfrm>
          <a:prstGeom prst="rect">
            <a:avLst/>
          </a:prstGeom>
        </p:spPr>
      </p:pic>
    </p:spTree>
    <p:extLst>
      <p:ext uri="{BB962C8B-B14F-4D97-AF65-F5344CB8AC3E}">
        <p14:creationId xmlns:p14="http://schemas.microsoft.com/office/powerpoint/2010/main" val="124066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4C68427D-3683-327F-4A90-2547AB2EAB3A}"/>
              </a:ext>
            </a:extLst>
          </p:cNvPr>
          <p:cNvCxnSpPr/>
          <p:nvPr/>
        </p:nvCxnSpPr>
        <p:spPr>
          <a:xfrm>
            <a:off x="4781550" y="3738563"/>
            <a:ext cx="3095625" cy="0"/>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380DA920-5234-F948-45A4-940CC0BB97D1}"/>
              </a:ext>
            </a:extLst>
          </p:cNvPr>
          <p:cNvCxnSpPr>
            <a:cxnSpLocks/>
          </p:cNvCxnSpPr>
          <p:nvPr/>
        </p:nvCxnSpPr>
        <p:spPr>
          <a:xfrm flipV="1">
            <a:off x="4781550" y="3119437"/>
            <a:ext cx="2657475" cy="619126"/>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78D43DE-545B-EF34-E1EF-4446C814BF66}"/>
              </a:ext>
            </a:extLst>
          </p:cNvPr>
          <p:cNvCxnSpPr>
            <a:cxnSpLocks/>
          </p:cNvCxnSpPr>
          <p:nvPr/>
        </p:nvCxnSpPr>
        <p:spPr>
          <a:xfrm flipV="1">
            <a:off x="4781550" y="2562225"/>
            <a:ext cx="1990725" cy="1176338"/>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6FEDE3D-742C-ECD3-08B2-E3D0CB3BFAB5}"/>
              </a:ext>
            </a:extLst>
          </p:cNvPr>
          <p:cNvCxnSpPr>
            <a:cxnSpLocks/>
          </p:cNvCxnSpPr>
          <p:nvPr/>
        </p:nvCxnSpPr>
        <p:spPr>
          <a:xfrm flipV="1">
            <a:off x="4781550" y="2414588"/>
            <a:ext cx="942975" cy="1323975"/>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128F792-2465-7D19-89B0-1F64F9CED427}"/>
              </a:ext>
            </a:extLst>
          </p:cNvPr>
          <p:cNvSpPr txBox="1"/>
          <p:nvPr/>
        </p:nvSpPr>
        <p:spPr>
          <a:xfrm>
            <a:off x="7980392" y="3600844"/>
            <a:ext cx="2002536" cy="369332"/>
          </a:xfrm>
          <a:prstGeom prst="rect">
            <a:avLst/>
          </a:prstGeom>
          <a:noFill/>
        </p:spPr>
        <p:txBody>
          <a:bodyPr wrap="none" rtlCol="0">
            <a:spAutoFit/>
          </a:bodyPr>
          <a:lstStyle/>
          <a:p>
            <a:r>
              <a:rPr lang="en-US" dirty="0">
                <a:solidFill>
                  <a:srgbClr val="E8EADC"/>
                </a:solidFill>
              </a:rPr>
              <a:t>Years of experience</a:t>
            </a:r>
          </a:p>
        </p:txBody>
      </p:sp>
      <p:sp>
        <p:nvSpPr>
          <p:cNvPr id="16" name="TextBox 15">
            <a:extLst>
              <a:ext uri="{FF2B5EF4-FFF2-40B4-BE49-F238E27FC236}">
                <a16:creationId xmlns:a16="http://schemas.microsoft.com/office/drawing/2014/main" id="{9BCE8521-CF15-E9F1-A04F-DFE50B14423C}"/>
              </a:ext>
            </a:extLst>
          </p:cNvPr>
          <p:cNvSpPr txBox="1"/>
          <p:nvPr/>
        </p:nvSpPr>
        <p:spPr>
          <a:xfrm>
            <a:off x="7517220" y="2875002"/>
            <a:ext cx="1114985" cy="369332"/>
          </a:xfrm>
          <a:prstGeom prst="rect">
            <a:avLst/>
          </a:prstGeom>
          <a:noFill/>
        </p:spPr>
        <p:txBody>
          <a:bodyPr wrap="none" rtlCol="0">
            <a:spAutoFit/>
          </a:bodyPr>
          <a:lstStyle/>
          <a:p>
            <a:r>
              <a:rPr lang="en-US" dirty="0">
                <a:solidFill>
                  <a:srgbClr val="E8EADC"/>
                </a:solidFill>
              </a:rPr>
              <a:t>Education</a:t>
            </a:r>
          </a:p>
        </p:txBody>
      </p:sp>
      <p:sp>
        <p:nvSpPr>
          <p:cNvPr id="17" name="TextBox 16">
            <a:extLst>
              <a:ext uri="{FF2B5EF4-FFF2-40B4-BE49-F238E27FC236}">
                <a16:creationId xmlns:a16="http://schemas.microsoft.com/office/drawing/2014/main" id="{F8C1577C-7830-1199-2911-C4BA71B44150}"/>
              </a:ext>
            </a:extLst>
          </p:cNvPr>
          <p:cNvSpPr txBox="1"/>
          <p:nvPr/>
        </p:nvSpPr>
        <p:spPr>
          <a:xfrm>
            <a:off x="6805086" y="2255876"/>
            <a:ext cx="982128" cy="369332"/>
          </a:xfrm>
          <a:prstGeom prst="rect">
            <a:avLst/>
          </a:prstGeom>
          <a:noFill/>
        </p:spPr>
        <p:txBody>
          <a:bodyPr wrap="none" rtlCol="0">
            <a:spAutoFit/>
          </a:bodyPr>
          <a:lstStyle/>
          <a:p>
            <a:r>
              <a:rPr lang="en-US" dirty="0">
                <a:solidFill>
                  <a:srgbClr val="E8EADC"/>
                </a:solidFill>
              </a:rPr>
              <a:t>Location</a:t>
            </a:r>
          </a:p>
        </p:txBody>
      </p:sp>
      <p:sp>
        <p:nvSpPr>
          <p:cNvPr id="18" name="TextBox 17">
            <a:extLst>
              <a:ext uri="{FF2B5EF4-FFF2-40B4-BE49-F238E27FC236}">
                <a16:creationId xmlns:a16="http://schemas.microsoft.com/office/drawing/2014/main" id="{42C2BFEC-D742-0C27-D02B-F15165ACF401}"/>
              </a:ext>
            </a:extLst>
          </p:cNvPr>
          <p:cNvSpPr txBox="1"/>
          <p:nvPr/>
        </p:nvSpPr>
        <p:spPr>
          <a:xfrm>
            <a:off x="5253037" y="1971438"/>
            <a:ext cx="957506" cy="369332"/>
          </a:xfrm>
          <a:prstGeom prst="rect">
            <a:avLst/>
          </a:prstGeom>
          <a:noFill/>
        </p:spPr>
        <p:txBody>
          <a:bodyPr wrap="none" rtlCol="0">
            <a:spAutoFit/>
          </a:bodyPr>
          <a:lstStyle/>
          <a:p>
            <a:r>
              <a:rPr lang="en-US" dirty="0">
                <a:solidFill>
                  <a:srgbClr val="E8EADC"/>
                </a:solidFill>
              </a:rPr>
              <a:t>Industry</a:t>
            </a:r>
          </a:p>
        </p:txBody>
      </p:sp>
      <p:sp>
        <p:nvSpPr>
          <p:cNvPr id="19" name="Title 1">
            <a:extLst>
              <a:ext uri="{FF2B5EF4-FFF2-40B4-BE49-F238E27FC236}">
                <a16:creationId xmlns:a16="http://schemas.microsoft.com/office/drawing/2014/main" id="{1F20347C-0005-14D0-2EAE-3E52E5E9C68F}"/>
              </a:ext>
            </a:extLst>
          </p:cNvPr>
          <p:cNvSpPr>
            <a:spLocks noGrp="1"/>
          </p:cNvSpPr>
          <p:nvPr>
            <p:ph type="title"/>
          </p:nvPr>
        </p:nvSpPr>
        <p:spPr>
          <a:xfrm>
            <a:off x="838200" y="365125"/>
            <a:ext cx="10515600" cy="1325563"/>
          </a:xfrm>
        </p:spPr>
        <p:txBody>
          <a:bodyPr/>
          <a:lstStyle/>
          <a:p>
            <a:r>
              <a:rPr lang="en-US" dirty="0">
                <a:solidFill>
                  <a:srgbClr val="E8EADC"/>
                </a:solidFill>
              </a:rPr>
              <a:t>What Do Machines Learn?</a:t>
            </a:r>
          </a:p>
        </p:txBody>
      </p:sp>
      <p:cxnSp>
        <p:nvCxnSpPr>
          <p:cNvPr id="20" name="Straight Arrow Connector 19">
            <a:extLst>
              <a:ext uri="{FF2B5EF4-FFF2-40B4-BE49-F238E27FC236}">
                <a16:creationId xmlns:a16="http://schemas.microsoft.com/office/drawing/2014/main" id="{96132008-99F0-8E62-368D-1094EC3BB36A}"/>
              </a:ext>
            </a:extLst>
          </p:cNvPr>
          <p:cNvCxnSpPr>
            <a:cxnSpLocks/>
          </p:cNvCxnSpPr>
          <p:nvPr/>
        </p:nvCxnSpPr>
        <p:spPr>
          <a:xfrm flipH="1" flipV="1">
            <a:off x="4086422" y="2340770"/>
            <a:ext cx="695128" cy="1397793"/>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EE95433-30C6-FEA3-DDD3-6EEAB1AABDAF}"/>
              </a:ext>
            </a:extLst>
          </p:cNvPr>
          <p:cNvSpPr txBox="1"/>
          <p:nvPr/>
        </p:nvSpPr>
        <p:spPr>
          <a:xfrm>
            <a:off x="3711383" y="1936095"/>
            <a:ext cx="750077" cy="369332"/>
          </a:xfrm>
          <a:prstGeom prst="rect">
            <a:avLst/>
          </a:prstGeom>
          <a:noFill/>
        </p:spPr>
        <p:txBody>
          <a:bodyPr wrap="none" rtlCol="0">
            <a:spAutoFit/>
          </a:bodyPr>
          <a:lstStyle/>
          <a:p>
            <a:r>
              <a:rPr lang="en-US" dirty="0">
                <a:solidFill>
                  <a:srgbClr val="E8EADC"/>
                </a:solidFill>
              </a:rPr>
              <a:t>Salary</a:t>
            </a:r>
          </a:p>
        </p:txBody>
      </p:sp>
      <p:sp>
        <p:nvSpPr>
          <p:cNvPr id="2" name="TextBox 1">
            <a:extLst>
              <a:ext uri="{FF2B5EF4-FFF2-40B4-BE49-F238E27FC236}">
                <a16:creationId xmlns:a16="http://schemas.microsoft.com/office/drawing/2014/main" id="{5BB39754-B257-9C6C-03A2-A29309C0A2D8}"/>
              </a:ext>
            </a:extLst>
          </p:cNvPr>
          <p:cNvSpPr txBox="1"/>
          <p:nvPr/>
        </p:nvSpPr>
        <p:spPr>
          <a:xfrm>
            <a:off x="4732290" y="2620465"/>
            <a:ext cx="343364" cy="369332"/>
          </a:xfrm>
          <a:prstGeom prst="rect">
            <a:avLst/>
          </a:prstGeom>
          <a:noFill/>
        </p:spPr>
        <p:txBody>
          <a:bodyPr wrap="none" rtlCol="0">
            <a:spAutoFit/>
          </a:bodyPr>
          <a:lstStyle/>
          <a:p>
            <a:r>
              <a:rPr lang="en-US" dirty="0">
                <a:solidFill>
                  <a:srgbClr val="E8EADC"/>
                </a:solidFill>
              </a:rPr>
              <a:t>…</a:t>
            </a:r>
          </a:p>
        </p:txBody>
      </p:sp>
    </p:spTree>
    <p:extLst>
      <p:ext uri="{BB962C8B-B14F-4D97-AF65-F5344CB8AC3E}">
        <p14:creationId xmlns:p14="http://schemas.microsoft.com/office/powerpoint/2010/main" val="186427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Large Language Models</a:t>
            </a:r>
          </a:p>
        </p:txBody>
      </p:sp>
      <p:grpSp>
        <p:nvGrpSpPr>
          <p:cNvPr id="3" name="Group 2">
            <a:extLst>
              <a:ext uri="{FF2B5EF4-FFF2-40B4-BE49-F238E27FC236}">
                <a16:creationId xmlns:a16="http://schemas.microsoft.com/office/drawing/2014/main" id="{E6EDBED4-4A0C-977D-6DDE-F0F75C27FEA0}"/>
              </a:ext>
            </a:extLst>
          </p:cNvPr>
          <p:cNvGrpSpPr/>
          <p:nvPr/>
        </p:nvGrpSpPr>
        <p:grpSpPr>
          <a:xfrm>
            <a:off x="4818386" y="2980721"/>
            <a:ext cx="2770381" cy="2001440"/>
            <a:chOff x="7894516" y="2648260"/>
            <a:chExt cx="2770381" cy="2001440"/>
          </a:xfrm>
        </p:grpSpPr>
        <p:sp>
          <p:nvSpPr>
            <p:cNvPr id="10" name="Oval 9">
              <a:extLst>
                <a:ext uri="{FF2B5EF4-FFF2-40B4-BE49-F238E27FC236}">
                  <a16:creationId xmlns:a16="http://schemas.microsoft.com/office/drawing/2014/main" id="{A4BB7F19-7110-CB8A-BD72-14ED240DDC27}"/>
                </a:ext>
              </a:extLst>
            </p:cNvPr>
            <p:cNvSpPr/>
            <p:nvPr/>
          </p:nvSpPr>
          <p:spPr>
            <a:xfrm>
              <a:off x="10228374" y="3447477"/>
              <a:ext cx="436523" cy="436523"/>
            </a:xfrm>
            <a:prstGeom prst="ellipse">
              <a:avLst/>
            </a:prstGeom>
            <a:solidFill>
              <a:srgbClr val="D393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10A0350-091D-796C-3A7E-E9E29682E09D}"/>
                </a:ext>
              </a:extLst>
            </p:cNvPr>
            <p:cNvGrpSpPr/>
            <p:nvPr/>
          </p:nvGrpSpPr>
          <p:grpSpPr>
            <a:xfrm>
              <a:off x="7894516" y="2866522"/>
              <a:ext cx="436523" cy="1479798"/>
              <a:chOff x="7931277" y="4551306"/>
              <a:chExt cx="436523" cy="1479798"/>
            </a:xfrm>
          </p:grpSpPr>
          <p:sp>
            <p:nvSpPr>
              <p:cNvPr id="52" name="Oval 51">
                <a:extLst>
                  <a:ext uri="{FF2B5EF4-FFF2-40B4-BE49-F238E27FC236}">
                    <a16:creationId xmlns:a16="http://schemas.microsoft.com/office/drawing/2014/main" id="{1593CDEF-DFD4-1F73-8986-52FBD7C96B44}"/>
                  </a:ext>
                </a:extLst>
              </p:cNvPr>
              <p:cNvSpPr/>
              <p:nvPr/>
            </p:nvSpPr>
            <p:spPr>
              <a:xfrm>
                <a:off x="7931277" y="4551306"/>
                <a:ext cx="436523" cy="436523"/>
              </a:xfrm>
              <a:prstGeom prst="ellipse">
                <a:avLst/>
              </a:prstGeom>
              <a:solidFill>
                <a:srgbClr val="E5CC9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999A151-DE0B-8539-F7C8-A78F8FEDB595}"/>
                  </a:ext>
                </a:extLst>
              </p:cNvPr>
              <p:cNvSpPr/>
              <p:nvPr/>
            </p:nvSpPr>
            <p:spPr>
              <a:xfrm>
                <a:off x="7931277" y="5072945"/>
                <a:ext cx="436523" cy="436523"/>
              </a:xfrm>
              <a:prstGeom prst="ellipse">
                <a:avLst/>
              </a:prstGeom>
              <a:solidFill>
                <a:srgbClr val="E5CC9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6025EE2-CF0E-F08E-04F8-37F43439425E}"/>
                  </a:ext>
                </a:extLst>
              </p:cNvPr>
              <p:cNvSpPr/>
              <p:nvPr/>
            </p:nvSpPr>
            <p:spPr>
              <a:xfrm>
                <a:off x="7931277" y="5594581"/>
                <a:ext cx="436523" cy="436523"/>
              </a:xfrm>
              <a:prstGeom prst="ellipse">
                <a:avLst/>
              </a:prstGeom>
              <a:solidFill>
                <a:srgbClr val="E5CC9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FEF9D37E-C686-6552-73C3-1A1F9B6D7950}"/>
                </a:ext>
              </a:extLst>
            </p:cNvPr>
            <p:cNvGrpSpPr/>
            <p:nvPr/>
          </p:nvGrpSpPr>
          <p:grpSpPr>
            <a:xfrm>
              <a:off x="8711124" y="2648260"/>
              <a:ext cx="440026" cy="2001440"/>
              <a:chOff x="8583763" y="4333044"/>
              <a:chExt cx="440026" cy="2001440"/>
            </a:xfrm>
          </p:grpSpPr>
          <p:sp>
            <p:nvSpPr>
              <p:cNvPr id="48" name="Oval 47">
                <a:extLst>
                  <a:ext uri="{FF2B5EF4-FFF2-40B4-BE49-F238E27FC236}">
                    <a16:creationId xmlns:a16="http://schemas.microsoft.com/office/drawing/2014/main" id="{28F8D317-0E7C-5A45-23D6-AA97F6FEB07B}"/>
                  </a:ext>
                </a:extLst>
              </p:cNvPr>
              <p:cNvSpPr/>
              <p:nvPr/>
            </p:nvSpPr>
            <p:spPr>
              <a:xfrm>
                <a:off x="8585282" y="4333044"/>
                <a:ext cx="436523" cy="436523"/>
              </a:xfrm>
              <a:prstGeom prst="ellipse">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21DAEE8-3B90-220A-25D5-EA969C994573}"/>
                  </a:ext>
                </a:extLst>
              </p:cNvPr>
              <p:cNvSpPr/>
              <p:nvPr/>
            </p:nvSpPr>
            <p:spPr>
              <a:xfrm>
                <a:off x="8585282" y="4854683"/>
                <a:ext cx="436523" cy="436523"/>
              </a:xfrm>
              <a:prstGeom prst="ellipse">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B8C48C9-467A-167F-E6AA-11CC8A948D5A}"/>
                  </a:ext>
                </a:extLst>
              </p:cNvPr>
              <p:cNvSpPr/>
              <p:nvPr/>
            </p:nvSpPr>
            <p:spPr>
              <a:xfrm>
                <a:off x="8583763" y="5376322"/>
                <a:ext cx="436523" cy="436523"/>
              </a:xfrm>
              <a:prstGeom prst="ellipse">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6FFE0E1-5009-EA89-68FF-03FE18BB9230}"/>
                  </a:ext>
                </a:extLst>
              </p:cNvPr>
              <p:cNvSpPr/>
              <p:nvPr/>
            </p:nvSpPr>
            <p:spPr>
              <a:xfrm>
                <a:off x="8587266" y="5897961"/>
                <a:ext cx="436523" cy="436523"/>
              </a:xfrm>
              <a:prstGeom prst="ellipse">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2DCE2CB-6116-88EE-EADF-EB9D06A16D0A}"/>
                </a:ext>
              </a:extLst>
            </p:cNvPr>
            <p:cNvGrpSpPr/>
            <p:nvPr/>
          </p:nvGrpSpPr>
          <p:grpSpPr>
            <a:xfrm>
              <a:off x="9531235" y="3169899"/>
              <a:ext cx="436523" cy="958162"/>
              <a:chOff x="9236248" y="4854683"/>
              <a:chExt cx="436523" cy="958162"/>
            </a:xfrm>
          </p:grpSpPr>
          <p:sp>
            <p:nvSpPr>
              <p:cNvPr id="46" name="Oval 45">
                <a:extLst>
                  <a:ext uri="{FF2B5EF4-FFF2-40B4-BE49-F238E27FC236}">
                    <a16:creationId xmlns:a16="http://schemas.microsoft.com/office/drawing/2014/main" id="{D66EFB4A-7304-1A8B-0D95-AE4C477F95B5}"/>
                  </a:ext>
                </a:extLst>
              </p:cNvPr>
              <p:cNvSpPr/>
              <p:nvPr/>
            </p:nvSpPr>
            <p:spPr>
              <a:xfrm>
                <a:off x="9236248" y="4854683"/>
                <a:ext cx="436523" cy="436523"/>
              </a:xfrm>
              <a:prstGeom prst="ellipse">
                <a:avLst/>
              </a:prstGeom>
              <a:solidFill>
                <a:srgbClr val="97A48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7BA0F31-A615-FC7E-DE92-E9E825C9C24F}"/>
                  </a:ext>
                </a:extLst>
              </p:cNvPr>
              <p:cNvSpPr/>
              <p:nvPr/>
            </p:nvSpPr>
            <p:spPr>
              <a:xfrm>
                <a:off x="9236248" y="5376322"/>
                <a:ext cx="436523" cy="436523"/>
              </a:xfrm>
              <a:prstGeom prst="ellipse">
                <a:avLst/>
              </a:prstGeom>
              <a:solidFill>
                <a:srgbClr val="97A48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a:extLst>
                <a:ext uri="{FF2B5EF4-FFF2-40B4-BE49-F238E27FC236}">
                  <a16:creationId xmlns:a16="http://schemas.microsoft.com/office/drawing/2014/main" id="{EAEA1189-764B-19A8-78BD-8F1AADF86864}"/>
                </a:ext>
              </a:extLst>
            </p:cNvPr>
            <p:cNvCxnSpPr>
              <a:stCxn id="52" idx="6"/>
              <a:endCxn id="48" idx="2"/>
            </p:cNvCxnSpPr>
            <p:nvPr/>
          </p:nvCxnSpPr>
          <p:spPr>
            <a:xfrm flipV="1">
              <a:off x="8331039" y="2866522"/>
              <a:ext cx="381604" cy="2182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30A1CE4-F5CA-DD4A-F37B-CF8D726423B2}"/>
                </a:ext>
              </a:extLst>
            </p:cNvPr>
            <p:cNvCxnSpPr>
              <a:cxnSpLocks/>
              <a:stCxn id="52" idx="6"/>
              <a:endCxn id="49" idx="2"/>
            </p:cNvCxnSpPr>
            <p:nvPr/>
          </p:nvCxnSpPr>
          <p:spPr>
            <a:xfrm>
              <a:off x="8331039" y="3084784"/>
              <a:ext cx="381604" cy="30337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96E91F-0ACE-CC01-4FEE-A88D907A1480}"/>
                </a:ext>
              </a:extLst>
            </p:cNvPr>
            <p:cNvCxnSpPr>
              <a:cxnSpLocks/>
              <a:stCxn id="52" idx="6"/>
              <a:endCxn id="50" idx="2"/>
            </p:cNvCxnSpPr>
            <p:nvPr/>
          </p:nvCxnSpPr>
          <p:spPr>
            <a:xfrm>
              <a:off x="8331039" y="3084784"/>
              <a:ext cx="380085" cy="82501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D56923-D4E8-73CD-4B5B-90DF16A8C517}"/>
                </a:ext>
              </a:extLst>
            </p:cNvPr>
            <p:cNvCxnSpPr>
              <a:cxnSpLocks/>
              <a:stCxn id="52" idx="6"/>
              <a:endCxn id="51" idx="2"/>
            </p:cNvCxnSpPr>
            <p:nvPr/>
          </p:nvCxnSpPr>
          <p:spPr>
            <a:xfrm>
              <a:off x="8331039" y="3084784"/>
              <a:ext cx="383588" cy="134665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E04AF66-B00A-25BB-D218-2F3904CBE6D8}"/>
                </a:ext>
              </a:extLst>
            </p:cNvPr>
            <p:cNvCxnSpPr>
              <a:cxnSpLocks/>
              <a:stCxn id="53" idx="6"/>
              <a:endCxn id="48" idx="2"/>
            </p:cNvCxnSpPr>
            <p:nvPr/>
          </p:nvCxnSpPr>
          <p:spPr>
            <a:xfrm flipV="1">
              <a:off x="8331039" y="2866522"/>
              <a:ext cx="381604" cy="739901"/>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E0CCAE5-479C-F70A-F2A0-20C641DA1651}"/>
                </a:ext>
              </a:extLst>
            </p:cNvPr>
            <p:cNvCxnSpPr>
              <a:cxnSpLocks/>
              <a:stCxn id="53" idx="6"/>
              <a:endCxn id="49" idx="2"/>
            </p:cNvCxnSpPr>
            <p:nvPr/>
          </p:nvCxnSpPr>
          <p:spPr>
            <a:xfrm flipV="1">
              <a:off x="8331039" y="3388161"/>
              <a:ext cx="381604" cy="2182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45BA25C-E43F-F2CA-51B8-6E588449ECF0}"/>
                </a:ext>
              </a:extLst>
            </p:cNvPr>
            <p:cNvCxnSpPr>
              <a:cxnSpLocks/>
              <a:stCxn id="53" idx="6"/>
              <a:endCxn id="50" idx="2"/>
            </p:cNvCxnSpPr>
            <p:nvPr/>
          </p:nvCxnSpPr>
          <p:spPr>
            <a:xfrm>
              <a:off x="8331039" y="3606423"/>
              <a:ext cx="380085" cy="30337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66B20A7-F3F4-9070-85F5-994BFF9FF5D8}"/>
                </a:ext>
              </a:extLst>
            </p:cNvPr>
            <p:cNvCxnSpPr>
              <a:cxnSpLocks/>
              <a:stCxn id="53" idx="6"/>
              <a:endCxn id="51" idx="2"/>
            </p:cNvCxnSpPr>
            <p:nvPr/>
          </p:nvCxnSpPr>
          <p:spPr>
            <a:xfrm>
              <a:off x="8331039" y="3606423"/>
              <a:ext cx="383588" cy="82501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04C7D1E-2B0E-3C6E-89DF-E5FA00D3193A}"/>
                </a:ext>
              </a:extLst>
            </p:cNvPr>
            <p:cNvCxnSpPr>
              <a:cxnSpLocks/>
              <a:stCxn id="54" idx="6"/>
              <a:endCxn id="48" idx="2"/>
            </p:cNvCxnSpPr>
            <p:nvPr/>
          </p:nvCxnSpPr>
          <p:spPr>
            <a:xfrm flipV="1">
              <a:off x="8331039" y="2866522"/>
              <a:ext cx="381604" cy="126153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8F5B752-BC17-7894-FB34-9083A8DEDC79}"/>
                </a:ext>
              </a:extLst>
            </p:cNvPr>
            <p:cNvCxnSpPr>
              <a:cxnSpLocks/>
              <a:stCxn id="54" idx="6"/>
              <a:endCxn id="49" idx="2"/>
            </p:cNvCxnSpPr>
            <p:nvPr/>
          </p:nvCxnSpPr>
          <p:spPr>
            <a:xfrm flipV="1">
              <a:off x="8331039" y="3388161"/>
              <a:ext cx="381604" cy="73989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E6180D6-2967-A3AB-8437-8AD0B696E95A}"/>
                </a:ext>
              </a:extLst>
            </p:cNvPr>
            <p:cNvCxnSpPr>
              <a:cxnSpLocks/>
              <a:stCxn id="54" idx="6"/>
              <a:endCxn id="50" idx="2"/>
            </p:cNvCxnSpPr>
            <p:nvPr/>
          </p:nvCxnSpPr>
          <p:spPr>
            <a:xfrm flipV="1">
              <a:off x="8331039" y="3909800"/>
              <a:ext cx="380085" cy="21825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76F10AB-F4D1-4D4E-570A-48C9D32639C5}"/>
                </a:ext>
              </a:extLst>
            </p:cNvPr>
            <p:cNvCxnSpPr>
              <a:cxnSpLocks/>
              <a:stCxn id="54" idx="6"/>
              <a:endCxn id="51" idx="2"/>
            </p:cNvCxnSpPr>
            <p:nvPr/>
          </p:nvCxnSpPr>
          <p:spPr>
            <a:xfrm>
              <a:off x="8331039" y="4128059"/>
              <a:ext cx="383588" cy="30338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11B75DA-EB2E-D163-981D-C111D44CE5E1}"/>
                </a:ext>
              </a:extLst>
            </p:cNvPr>
            <p:cNvCxnSpPr>
              <a:cxnSpLocks/>
              <a:stCxn id="49" idx="6"/>
              <a:endCxn id="46" idx="2"/>
            </p:cNvCxnSpPr>
            <p:nvPr/>
          </p:nvCxnSpPr>
          <p:spPr>
            <a:xfrm>
              <a:off x="9149166" y="3388161"/>
              <a:ext cx="382069"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E4BDD91-5BB2-B6CC-8C2C-DF82E17F2B2A}"/>
                </a:ext>
              </a:extLst>
            </p:cNvPr>
            <p:cNvCxnSpPr>
              <a:cxnSpLocks/>
              <a:stCxn id="48" idx="6"/>
              <a:endCxn id="46" idx="2"/>
            </p:cNvCxnSpPr>
            <p:nvPr/>
          </p:nvCxnSpPr>
          <p:spPr>
            <a:xfrm>
              <a:off x="9149166" y="2866522"/>
              <a:ext cx="382069" cy="52163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7538530-E296-497E-EEBC-78C5662E9318}"/>
                </a:ext>
              </a:extLst>
            </p:cNvPr>
            <p:cNvCxnSpPr>
              <a:cxnSpLocks/>
              <a:stCxn id="49" idx="6"/>
              <a:endCxn id="47" idx="2"/>
            </p:cNvCxnSpPr>
            <p:nvPr/>
          </p:nvCxnSpPr>
          <p:spPr>
            <a:xfrm>
              <a:off x="9149166" y="3388161"/>
              <a:ext cx="382069" cy="52163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8FAA22D-14EF-F371-BFD6-A0FE34E94A27}"/>
                </a:ext>
              </a:extLst>
            </p:cNvPr>
            <p:cNvCxnSpPr>
              <a:cxnSpLocks/>
              <a:stCxn id="48" idx="6"/>
              <a:endCxn id="47" idx="2"/>
            </p:cNvCxnSpPr>
            <p:nvPr/>
          </p:nvCxnSpPr>
          <p:spPr>
            <a:xfrm>
              <a:off x="9149166" y="2866522"/>
              <a:ext cx="382069" cy="104327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5AD5F91-0E9B-AC24-51AE-AA4E97976587}"/>
                </a:ext>
              </a:extLst>
            </p:cNvPr>
            <p:cNvCxnSpPr>
              <a:cxnSpLocks/>
              <a:stCxn id="50" idx="6"/>
              <a:endCxn id="47" idx="2"/>
            </p:cNvCxnSpPr>
            <p:nvPr/>
          </p:nvCxnSpPr>
          <p:spPr>
            <a:xfrm>
              <a:off x="9147647" y="3909800"/>
              <a:ext cx="383588"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4392897-DDA3-4D51-6FEB-BE7708CEB2CB}"/>
                </a:ext>
              </a:extLst>
            </p:cNvPr>
            <p:cNvCxnSpPr>
              <a:cxnSpLocks/>
              <a:stCxn id="50" idx="6"/>
              <a:endCxn id="46" idx="2"/>
            </p:cNvCxnSpPr>
            <p:nvPr/>
          </p:nvCxnSpPr>
          <p:spPr>
            <a:xfrm flipV="1">
              <a:off x="9147647" y="3388161"/>
              <a:ext cx="383588" cy="52163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CB9786-2964-E6D1-FBC5-807D5DBE38B3}"/>
                </a:ext>
              </a:extLst>
            </p:cNvPr>
            <p:cNvCxnSpPr>
              <a:cxnSpLocks/>
              <a:stCxn id="51" idx="6"/>
              <a:endCxn id="46" idx="2"/>
            </p:cNvCxnSpPr>
            <p:nvPr/>
          </p:nvCxnSpPr>
          <p:spPr>
            <a:xfrm flipV="1">
              <a:off x="9151150" y="3388161"/>
              <a:ext cx="380085" cy="104327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A10BB18-DEBC-3D22-8CF5-005317DDBF3A}"/>
                </a:ext>
              </a:extLst>
            </p:cNvPr>
            <p:cNvCxnSpPr>
              <a:cxnSpLocks/>
              <a:stCxn id="51" idx="6"/>
              <a:endCxn id="47" idx="2"/>
            </p:cNvCxnSpPr>
            <p:nvPr/>
          </p:nvCxnSpPr>
          <p:spPr>
            <a:xfrm flipV="1">
              <a:off x="9151150" y="3909800"/>
              <a:ext cx="380085" cy="52163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FC9912-AAF3-B683-276E-23856DB0A4A5}"/>
                </a:ext>
              </a:extLst>
            </p:cNvPr>
            <p:cNvCxnSpPr>
              <a:cxnSpLocks/>
              <a:stCxn id="46" idx="6"/>
              <a:endCxn id="10" idx="2"/>
            </p:cNvCxnSpPr>
            <p:nvPr/>
          </p:nvCxnSpPr>
          <p:spPr>
            <a:xfrm>
              <a:off x="9967758" y="3388161"/>
              <a:ext cx="260616" cy="27757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EF33EEB-BED0-96D7-107A-363BED095710}"/>
                </a:ext>
              </a:extLst>
            </p:cNvPr>
            <p:cNvCxnSpPr>
              <a:cxnSpLocks/>
              <a:stCxn id="47" idx="6"/>
              <a:endCxn id="10" idx="2"/>
            </p:cNvCxnSpPr>
            <p:nvPr/>
          </p:nvCxnSpPr>
          <p:spPr>
            <a:xfrm flipV="1">
              <a:off x="9967758" y="3665739"/>
              <a:ext cx="260616" cy="244061"/>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41A37A05-0A76-D259-01FB-3EDF1311E248}"/>
              </a:ext>
            </a:extLst>
          </p:cNvPr>
          <p:cNvSpPr txBox="1"/>
          <p:nvPr/>
        </p:nvSpPr>
        <p:spPr>
          <a:xfrm>
            <a:off x="4696346" y="4998374"/>
            <a:ext cx="2750341" cy="646331"/>
          </a:xfrm>
          <a:prstGeom prst="rect">
            <a:avLst/>
          </a:prstGeom>
          <a:noFill/>
        </p:spPr>
        <p:txBody>
          <a:bodyPr wrap="square">
            <a:spAutoFit/>
          </a:bodyPr>
          <a:lstStyle/>
          <a:p>
            <a:r>
              <a:rPr lang="en-US" dirty="0">
                <a:solidFill>
                  <a:srgbClr val="E8EADC"/>
                </a:solidFill>
              </a:rPr>
              <a:t>Artificial Neural Network with 175 billion parameters</a:t>
            </a:r>
          </a:p>
        </p:txBody>
      </p:sp>
      <p:sp>
        <p:nvSpPr>
          <p:cNvPr id="59" name="TextBox 58">
            <a:extLst>
              <a:ext uri="{FF2B5EF4-FFF2-40B4-BE49-F238E27FC236}">
                <a16:creationId xmlns:a16="http://schemas.microsoft.com/office/drawing/2014/main" id="{B8C414CE-47BF-5ACF-6CFA-C4D88475B840}"/>
              </a:ext>
            </a:extLst>
          </p:cNvPr>
          <p:cNvSpPr txBox="1"/>
          <p:nvPr/>
        </p:nvSpPr>
        <p:spPr>
          <a:xfrm>
            <a:off x="167065" y="1274088"/>
            <a:ext cx="4837720" cy="2585323"/>
          </a:xfrm>
          <a:prstGeom prst="rect">
            <a:avLst/>
          </a:prstGeom>
          <a:noFill/>
        </p:spPr>
        <p:txBody>
          <a:bodyPr wrap="square">
            <a:spAutoFit/>
          </a:bodyPr>
          <a:lstStyle/>
          <a:p>
            <a:r>
              <a:rPr lang="en-US" dirty="0">
                <a:solidFill>
                  <a:srgbClr val="D49394"/>
                </a:solidFill>
              </a:rPr>
              <a:t>Wikipedia Article</a:t>
            </a:r>
          </a:p>
          <a:p>
            <a:r>
              <a:rPr lang="en-US" dirty="0">
                <a:solidFill>
                  <a:srgbClr val="E8EADC"/>
                </a:solidFill>
              </a:rPr>
              <a:t>Albert Einstein was a theoretical physicist who developed the theory of relativity, one of the two pillars of modern physics (alongside quantum mechanics). His work is also known for its influence on the philosophy of science. He is best known to the general public for his mass–energy equivalence formula E = mc², which has been dubbed "the world's most famous equation."</a:t>
            </a:r>
          </a:p>
        </p:txBody>
      </p:sp>
      <p:sp>
        <p:nvSpPr>
          <p:cNvPr id="64" name="TextBox 63">
            <a:extLst>
              <a:ext uri="{FF2B5EF4-FFF2-40B4-BE49-F238E27FC236}">
                <a16:creationId xmlns:a16="http://schemas.microsoft.com/office/drawing/2014/main" id="{C0A90C76-BBEC-F603-B49A-FB2F13B8D3B4}"/>
              </a:ext>
            </a:extLst>
          </p:cNvPr>
          <p:cNvSpPr txBox="1"/>
          <p:nvPr/>
        </p:nvSpPr>
        <p:spPr>
          <a:xfrm>
            <a:off x="166524" y="3685888"/>
            <a:ext cx="4667317" cy="3139321"/>
          </a:xfrm>
          <a:prstGeom prst="rect">
            <a:avLst/>
          </a:prstGeom>
          <a:noFill/>
        </p:spPr>
        <p:txBody>
          <a:bodyPr wrap="square">
            <a:spAutoFit/>
          </a:bodyPr>
          <a:lstStyle/>
          <a:p>
            <a:r>
              <a:rPr lang="en-US" dirty="0">
                <a:solidFill>
                  <a:srgbClr val="D49394"/>
                </a:solidFill>
              </a:rPr>
              <a:t>News Article</a:t>
            </a:r>
          </a:p>
          <a:p>
            <a:r>
              <a:rPr lang="en-US" dirty="0">
                <a:solidFill>
                  <a:srgbClr val="E8EADC"/>
                </a:solidFill>
              </a:rPr>
              <a:t>Global climate change continues to have a profound impact on ecosystems worldwide. Scientists warn that rising temperatures and increased frequency of extreme weather events could result in severe consequences for biodiversity. Governments around the world are working to implement policies aimed at mitigating the worst effects of climate change by reducing carbon emissions and encouraging the use of renewable energy.</a:t>
            </a:r>
          </a:p>
        </p:txBody>
      </p:sp>
      <p:sp>
        <p:nvSpPr>
          <p:cNvPr id="68" name="TextBox 67">
            <a:extLst>
              <a:ext uri="{FF2B5EF4-FFF2-40B4-BE49-F238E27FC236}">
                <a16:creationId xmlns:a16="http://schemas.microsoft.com/office/drawing/2014/main" id="{53505A2A-F262-E62F-B4B2-8CAAD0E4D797}"/>
              </a:ext>
            </a:extLst>
          </p:cNvPr>
          <p:cNvSpPr txBox="1"/>
          <p:nvPr/>
        </p:nvSpPr>
        <p:spPr>
          <a:xfrm>
            <a:off x="7581319" y="3880652"/>
            <a:ext cx="4610681" cy="2862322"/>
          </a:xfrm>
          <a:prstGeom prst="rect">
            <a:avLst/>
          </a:prstGeom>
          <a:noFill/>
        </p:spPr>
        <p:txBody>
          <a:bodyPr wrap="square">
            <a:spAutoFit/>
          </a:bodyPr>
          <a:lstStyle/>
          <a:p>
            <a:r>
              <a:rPr lang="en-US" dirty="0">
                <a:solidFill>
                  <a:srgbClr val="D49394"/>
                </a:solidFill>
              </a:rPr>
              <a:t>How-</a:t>
            </a:r>
            <a:r>
              <a:rPr lang="en-US" dirty="0" err="1">
                <a:solidFill>
                  <a:srgbClr val="D49394"/>
                </a:solidFill>
              </a:rPr>
              <a:t>Tos</a:t>
            </a:r>
            <a:r>
              <a:rPr lang="en-US" dirty="0">
                <a:solidFill>
                  <a:srgbClr val="D49394"/>
                </a:solidFill>
              </a:rPr>
              <a:t>, Tutorials</a:t>
            </a:r>
          </a:p>
          <a:p>
            <a:r>
              <a:rPr lang="en-US" dirty="0">
                <a:solidFill>
                  <a:srgbClr val="E8EADC"/>
                </a:solidFill>
              </a:rPr>
              <a:t>How to Bake a Perfect Chocolate Cake:</a:t>
            </a:r>
          </a:p>
          <a:p>
            <a:r>
              <a:rPr lang="en-US" dirty="0">
                <a:solidFill>
                  <a:srgbClr val="E8EADC"/>
                </a:solidFill>
              </a:rPr>
              <a:t>1. Preheat your oven to 350°F (175°C).</a:t>
            </a:r>
          </a:p>
          <a:p>
            <a:r>
              <a:rPr lang="en-US" dirty="0">
                <a:solidFill>
                  <a:srgbClr val="E8EADC"/>
                </a:solidFill>
              </a:rPr>
              <a:t>2. In a large bowl, combine 2 cups of flour, 1 and a half cups of sugar, and a pinch of salt.</a:t>
            </a:r>
          </a:p>
          <a:p>
            <a:r>
              <a:rPr lang="en-US" dirty="0">
                <a:solidFill>
                  <a:srgbClr val="E8EADC"/>
                </a:solidFill>
              </a:rPr>
              <a:t>3. Add 1 cup of melted butter and 2 beaten eggs, then stir until smooth.</a:t>
            </a:r>
          </a:p>
          <a:p>
            <a:r>
              <a:rPr lang="en-US" dirty="0">
                <a:solidFill>
                  <a:srgbClr val="E8EADC"/>
                </a:solidFill>
              </a:rPr>
              <a:t>4. Pour the batter into a greased cake pan and bake for 30-35 minutes, or until a toothpick inserted in the center comes out clean.</a:t>
            </a:r>
          </a:p>
        </p:txBody>
      </p:sp>
      <p:sp>
        <p:nvSpPr>
          <p:cNvPr id="72" name="TextBox 71">
            <a:extLst>
              <a:ext uri="{FF2B5EF4-FFF2-40B4-BE49-F238E27FC236}">
                <a16:creationId xmlns:a16="http://schemas.microsoft.com/office/drawing/2014/main" id="{DA562680-FD2D-7702-059C-E2471F571E73}"/>
              </a:ext>
            </a:extLst>
          </p:cNvPr>
          <p:cNvSpPr txBox="1"/>
          <p:nvPr/>
        </p:nvSpPr>
        <p:spPr>
          <a:xfrm>
            <a:off x="7109845" y="125900"/>
            <a:ext cx="4977003" cy="3416320"/>
          </a:xfrm>
          <a:prstGeom prst="rect">
            <a:avLst/>
          </a:prstGeom>
          <a:noFill/>
        </p:spPr>
        <p:txBody>
          <a:bodyPr wrap="square">
            <a:spAutoFit/>
          </a:bodyPr>
          <a:lstStyle/>
          <a:p>
            <a:r>
              <a:rPr lang="en-US" dirty="0">
                <a:solidFill>
                  <a:srgbClr val="D49394"/>
                </a:solidFill>
              </a:rPr>
              <a:t>Forum Discussion</a:t>
            </a:r>
          </a:p>
          <a:p>
            <a:r>
              <a:rPr lang="en-US" dirty="0">
                <a:solidFill>
                  <a:srgbClr val="E8EADC"/>
                </a:solidFill>
              </a:rPr>
              <a:t>User1: Hey, can anyone recommend a good JavaScript framework for building a dynamic web app?</a:t>
            </a:r>
          </a:p>
          <a:p>
            <a:r>
              <a:rPr lang="en-US" dirty="0">
                <a:solidFill>
                  <a:srgbClr val="E8EADC"/>
                </a:solidFill>
              </a:rPr>
              <a:t>User2: I’d recommend React. It’s widely used, has great community support, and is perfect for building fast, interactive user interfaces. If you’re looking for something more lightweight, you might want to check out Vue.js as well.</a:t>
            </a:r>
          </a:p>
          <a:p>
            <a:r>
              <a:rPr lang="en-US" dirty="0">
                <a:solidFill>
                  <a:srgbClr val="E8EADC"/>
                </a:solidFill>
              </a:rPr>
              <a:t>User3: I agree with User2. React is awesome for component-based development, but Vue is a bit easier for beginners in my experience.</a:t>
            </a:r>
          </a:p>
        </p:txBody>
      </p:sp>
      <p:pic>
        <p:nvPicPr>
          <p:cNvPr id="25" name="Picture 2" descr="undefined">
            <a:extLst>
              <a:ext uri="{FF2B5EF4-FFF2-40B4-BE49-F238E27FC236}">
                <a16:creationId xmlns:a16="http://schemas.microsoft.com/office/drawing/2014/main" id="{F0DD24DC-E42C-75EC-080C-BD4F7195A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787" y="2147000"/>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1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6.25E-7 4.44444E-6 L 0.26797 0.18773 " pathEditMode="relative" rAng="0" ptsTypes="AA">
                                      <p:cBhvr>
                                        <p:cTn id="26" dur="2000" fill="hold"/>
                                        <p:tgtEl>
                                          <p:spTgt spid="59"/>
                                        </p:tgtEl>
                                        <p:attrNameLst>
                                          <p:attrName>ppt_x</p:attrName>
                                          <p:attrName>ppt_y</p:attrName>
                                        </p:attrNameLst>
                                      </p:cBhvr>
                                      <p:rCtr x="13398" y="9375"/>
                                    </p:animMotion>
                                  </p:childTnLst>
                                </p:cTn>
                              </p:par>
                            </p:childTnLst>
                          </p:cTn>
                        </p:par>
                        <p:par>
                          <p:cTn id="27" fill="hold">
                            <p:stCondLst>
                              <p:cond delay="2000"/>
                            </p:stCondLst>
                            <p:childTnLst>
                              <p:par>
                                <p:cTn id="28" presetID="31" presetClass="exit" presetSubtype="0" fill="hold" grpId="2" nodeType="afterEffect">
                                  <p:stCondLst>
                                    <p:cond delay="0"/>
                                  </p:stCondLst>
                                  <p:childTnLst>
                                    <p:anim calcmode="lin" valueType="num">
                                      <p:cBhvr>
                                        <p:cTn id="29" dur="1000"/>
                                        <p:tgtEl>
                                          <p:spTgt spid="59"/>
                                        </p:tgtEl>
                                        <p:attrNameLst>
                                          <p:attrName>ppt_w</p:attrName>
                                        </p:attrNameLst>
                                      </p:cBhvr>
                                      <p:tavLst>
                                        <p:tav tm="0">
                                          <p:val>
                                            <p:strVal val="ppt_w"/>
                                          </p:val>
                                        </p:tav>
                                        <p:tav tm="100000">
                                          <p:val>
                                            <p:fltVal val="0"/>
                                          </p:val>
                                        </p:tav>
                                      </p:tavLst>
                                    </p:anim>
                                    <p:anim calcmode="lin" valueType="num">
                                      <p:cBhvr>
                                        <p:cTn id="30" dur="1000"/>
                                        <p:tgtEl>
                                          <p:spTgt spid="59"/>
                                        </p:tgtEl>
                                        <p:attrNameLst>
                                          <p:attrName>ppt_h</p:attrName>
                                        </p:attrNameLst>
                                      </p:cBhvr>
                                      <p:tavLst>
                                        <p:tav tm="0">
                                          <p:val>
                                            <p:strVal val="ppt_h"/>
                                          </p:val>
                                        </p:tav>
                                        <p:tav tm="100000">
                                          <p:val>
                                            <p:fltVal val="0"/>
                                          </p:val>
                                        </p:tav>
                                      </p:tavLst>
                                    </p:anim>
                                    <p:anim calcmode="lin" valueType="num">
                                      <p:cBhvr>
                                        <p:cTn id="31" dur="1000"/>
                                        <p:tgtEl>
                                          <p:spTgt spid="59"/>
                                        </p:tgtEl>
                                        <p:attrNameLst>
                                          <p:attrName>style.rotation</p:attrName>
                                        </p:attrNameLst>
                                      </p:cBhvr>
                                      <p:tavLst>
                                        <p:tav tm="0">
                                          <p:val>
                                            <p:fltVal val="0"/>
                                          </p:val>
                                        </p:tav>
                                        <p:tav tm="100000">
                                          <p:val>
                                            <p:fltVal val="90"/>
                                          </p:val>
                                        </p:tav>
                                      </p:tavLst>
                                    </p:anim>
                                    <p:animEffect transition="out" filter="fade">
                                      <p:cBhvr>
                                        <p:cTn id="32" dur="1000"/>
                                        <p:tgtEl>
                                          <p:spTgt spid="59"/>
                                        </p:tgtEl>
                                      </p:cBhvr>
                                    </p:animEffect>
                                    <p:set>
                                      <p:cBhvr>
                                        <p:cTn id="33" dur="1" fill="hold">
                                          <p:stCondLst>
                                            <p:cond delay="999"/>
                                          </p:stCondLst>
                                        </p:cTn>
                                        <p:tgtEl>
                                          <p:spTgt spid="59"/>
                                        </p:tgtEl>
                                        <p:attrNameLst>
                                          <p:attrName>style.visibility</p:attrName>
                                        </p:attrNameLst>
                                      </p:cBhvr>
                                      <p:to>
                                        <p:strVal val="hidden"/>
                                      </p:to>
                                    </p:set>
                                  </p:childTnLst>
                                </p:cTn>
                              </p:par>
                              <p:par>
                                <p:cTn id="34" presetID="42" presetClass="path" presetSubtype="0" accel="50000" decel="50000" fill="hold" grpId="1" nodeType="withEffect">
                                  <p:stCondLst>
                                    <p:cond delay="0"/>
                                  </p:stCondLst>
                                  <p:childTnLst>
                                    <p:animMotion origin="layout" path="M 1.875E-6 -3.7037E-6 L 0.27148 -0.20185 " pathEditMode="relative" rAng="0" ptsTypes="AA">
                                      <p:cBhvr>
                                        <p:cTn id="35" dur="2000" fill="hold"/>
                                        <p:tgtEl>
                                          <p:spTgt spid="64"/>
                                        </p:tgtEl>
                                        <p:attrNameLst>
                                          <p:attrName>ppt_x</p:attrName>
                                          <p:attrName>ppt_y</p:attrName>
                                        </p:attrNameLst>
                                      </p:cBhvr>
                                      <p:rCtr x="13568" y="-10093"/>
                                    </p:animMotion>
                                  </p:childTnLst>
                                </p:cTn>
                              </p:par>
                            </p:childTnLst>
                          </p:cTn>
                        </p:par>
                        <p:par>
                          <p:cTn id="36" fill="hold">
                            <p:stCondLst>
                              <p:cond delay="4000"/>
                            </p:stCondLst>
                            <p:childTnLst>
                              <p:par>
                                <p:cTn id="37" presetID="31" presetClass="exit" presetSubtype="0" fill="hold" grpId="2" nodeType="afterEffect">
                                  <p:stCondLst>
                                    <p:cond delay="0"/>
                                  </p:stCondLst>
                                  <p:childTnLst>
                                    <p:anim calcmode="lin" valueType="num">
                                      <p:cBhvr>
                                        <p:cTn id="38" dur="1000"/>
                                        <p:tgtEl>
                                          <p:spTgt spid="64"/>
                                        </p:tgtEl>
                                        <p:attrNameLst>
                                          <p:attrName>ppt_w</p:attrName>
                                        </p:attrNameLst>
                                      </p:cBhvr>
                                      <p:tavLst>
                                        <p:tav tm="0">
                                          <p:val>
                                            <p:strVal val="ppt_w"/>
                                          </p:val>
                                        </p:tav>
                                        <p:tav tm="100000">
                                          <p:val>
                                            <p:fltVal val="0"/>
                                          </p:val>
                                        </p:tav>
                                      </p:tavLst>
                                    </p:anim>
                                    <p:anim calcmode="lin" valueType="num">
                                      <p:cBhvr>
                                        <p:cTn id="39" dur="1000"/>
                                        <p:tgtEl>
                                          <p:spTgt spid="64"/>
                                        </p:tgtEl>
                                        <p:attrNameLst>
                                          <p:attrName>ppt_h</p:attrName>
                                        </p:attrNameLst>
                                      </p:cBhvr>
                                      <p:tavLst>
                                        <p:tav tm="0">
                                          <p:val>
                                            <p:strVal val="ppt_h"/>
                                          </p:val>
                                        </p:tav>
                                        <p:tav tm="100000">
                                          <p:val>
                                            <p:fltVal val="0"/>
                                          </p:val>
                                        </p:tav>
                                      </p:tavLst>
                                    </p:anim>
                                    <p:anim calcmode="lin" valueType="num">
                                      <p:cBhvr>
                                        <p:cTn id="40" dur="1000"/>
                                        <p:tgtEl>
                                          <p:spTgt spid="64"/>
                                        </p:tgtEl>
                                        <p:attrNameLst>
                                          <p:attrName>style.rotation</p:attrName>
                                        </p:attrNameLst>
                                      </p:cBhvr>
                                      <p:tavLst>
                                        <p:tav tm="0">
                                          <p:val>
                                            <p:fltVal val="0"/>
                                          </p:val>
                                        </p:tav>
                                        <p:tav tm="100000">
                                          <p:val>
                                            <p:fltVal val="90"/>
                                          </p:val>
                                        </p:tav>
                                      </p:tavLst>
                                    </p:anim>
                                    <p:animEffect transition="out" filter="fade">
                                      <p:cBhvr>
                                        <p:cTn id="41" dur="1000"/>
                                        <p:tgtEl>
                                          <p:spTgt spid="64"/>
                                        </p:tgtEl>
                                      </p:cBhvr>
                                    </p:animEffect>
                                    <p:set>
                                      <p:cBhvr>
                                        <p:cTn id="42" dur="1" fill="hold">
                                          <p:stCondLst>
                                            <p:cond delay="999"/>
                                          </p:stCondLst>
                                        </p:cTn>
                                        <p:tgtEl>
                                          <p:spTgt spid="64"/>
                                        </p:tgtEl>
                                        <p:attrNameLst>
                                          <p:attrName>style.visibility</p:attrName>
                                        </p:attrNameLst>
                                      </p:cBhvr>
                                      <p:to>
                                        <p:strVal val="hidden"/>
                                      </p:to>
                                    </p:set>
                                  </p:childTnLst>
                                </p:cTn>
                              </p:par>
                              <p:par>
                                <p:cTn id="43" presetID="42" presetClass="path" presetSubtype="0" accel="50000" decel="50000" fill="hold" grpId="1" nodeType="withEffect">
                                  <p:stCondLst>
                                    <p:cond delay="0"/>
                                  </p:stCondLst>
                                  <p:childTnLst>
                                    <p:animMotion origin="layout" path="M 4.16667E-7 -1.11111E-6 L -0.31107 0.29537 " pathEditMode="relative" rAng="0" ptsTypes="AA">
                                      <p:cBhvr>
                                        <p:cTn id="44" dur="2000" fill="hold"/>
                                        <p:tgtEl>
                                          <p:spTgt spid="72"/>
                                        </p:tgtEl>
                                        <p:attrNameLst>
                                          <p:attrName>ppt_x</p:attrName>
                                          <p:attrName>ppt_y</p:attrName>
                                        </p:attrNameLst>
                                      </p:cBhvr>
                                      <p:rCtr x="-15560" y="14769"/>
                                    </p:animMotion>
                                  </p:childTnLst>
                                </p:cTn>
                              </p:par>
                            </p:childTnLst>
                          </p:cTn>
                        </p:par>
                        <p:par>
                          <p:cTn id="45" fill="hold">
                            <p:stCondLst>
                              <p:cond delay="6000"/>
                            </p:stCondLst>
                            <p:childTnLst>
                              <p:par>
                                <p:cTn id="46" presetID="31" presetClass="exit" presetSubtype="0" fill="hold" grpId="2" nodeType="afterEffect">
                                  <p:stCondLst>
                                    <p:cond delay="0"/>
                                  </p:stCondLst>
                                  <p:childTnLst>
                                    <p:anim calcmode="lin" valueType="num">
                                      <p:cBhvr>
                                        <p:cTn id="47" dur="1000"/>
                                        <p:tgtEl>
                                          <p:spTgt spid="72"/>
                                        </p:tgtEl>
                                        <p:attrNameLst>
                                          <p:attrName>ppt_w</p:attrName>
                                        </p:attrNameLst>
                                      </p:cBhvr>
                                      <p:tavLst>
                                        <p:tav tm="0">
                                          <p:val>
                                            <p:strVal val="ppt_w"/>
                                          </p:val>
                                        </p:tav>
                                        <p:tav tm="100000">
                                          <p:val>
                                            <p:fltVal val="0"/>
                                          </p:val>
                                        </p:tav>
                                      </p:tavLst>
                                    </p:anim>
                                    <p:anim calcmode="lin" valueType="num">
                                      <p:cBhvr>
                                        <p:cTn id="48" dur="1000"/>
                                        <p:tgtEl>
                                          <p:spTgt spid="72"/>
                                        </p:tgtEl>
                                        <p:attrNameLst>
                                          <p:attrName>ppt_h</p:attrName>
                                        </p:attrNameLst>
                                      </p:cBhvr>
                                      <p:tavLst>
                                        <p:tav tm="0">
                                          <p:val>
                                            <p:strVal val="ppt_h"/>
                                          </p:val>
                                        </p:tav>
                                        <p:tav tm="100000">
                                          <p:val>
                                            <p:fltVal val="0"/>
                                          </p:val>
                                        </p:tav>
                                      </p:tavLst>
                                    </p:anim>
                                    <p:anim calcmode="lin" valueType="num">
                                      <p:cBhvr>
                                        <p:cTn id="49" dur="1000"/>
                                        <p:tgtEl>
                                          <p:spTgt spid="72"/>
                                        </p:tgtEl>
                                        <p:attrNameLst>
                                          <p:attrName>style.rotation</p:attrName>
                                        </p:attrNameLst>
                                      </p:cBhvr>
                                      <p:tavLst>
                                        <p:tav tm="0">
                                          <p:val>
                                            <p:fltVal val="0"/>
                                          </p:val>
                                        </p:tav>
                                        <p:tav tm="100000">
                                          <p:val>
                                            <p:fltVal val="90"/>
                                          </p:val>
                                        </p:tav>
                                      </p:tavLst>
                                    </p:anim>
                                    <p:animEffect transition="out" filter="fade">
                                      <p:cBhvr>
                                        <p:cTn id="50" dur="1000"/>
                                        <p:tgtEl>
                                          <p:spTgt spid="72"/>
                                        </p:tgtEl>
                                      </p:cBhvr>
                                    </p:animEffect>
                                    <p:set>
                                      <p:cBhvr>
                                        <p:cTn id="51" dur="1" fill="hold">
                                          <p:stCondLst>
                                            <p:cond delay="999"/>
                                          </p:stCondLst>
                                        </p:cTn>
                                        <p:tgtEl>
                                          <p:spTgt spid="72"/>
                                        </p:tgtEl>
                                        <p:attrNameLst>
                                          <p:attrName>style.visibility</p:attrName>
                                        </p:attrNameLst>
                                      </p:cBhvr>
                                      <p:to>
                                        <p:strVal val="hidden"/>
                                      </p:to>
                                    </p:set>
                                  </p:childTnLst>
                                </p:cTn>
                              </p:par>
                              <p:par>
                                <p:cTn id="52" presetID="42" presetClass="path" presetSubtype="0" accel="50000" decel="50000" fill="hold" grpId="1" nodeType="withEffect">
                                  <p:stCondLst>
                                    <p:cond delay="0"/>
                                  </p:stCondLst>
                                  <p:childTnLst>
                                    <p:animMotion origin="layout" path="M 2.5E-6 2.96296E-6 L -0.32045 -0.24398 " pathEditMode="relative" rAng="0" ptsTypes="AA">
                                      <p:cBhvr>
                                        <p:cTn id="53" dur="2000" fill="hold"/>
                                        <p:tgtEl>
                                          <p:spTgt spid="68"/>
                                        </p:tgtEl>
                                        <p:attrNameLst>
                                          <p:attrName>ppt_x</p:attrName>
                                          <p:attrName>ppt_y</p:attrName>
                                        </p:attrNameLst>
                                      </p:cBhvr>
                                      <p:rCtr x="-16029" y="-12199"/>
                                    </p:animMotion>
                                  </p:childTnLst>
                                </p:cTn>
                              </p:par>
                            </p:childTnLst>
                          </p:cTn>
                        </p:par>
                        <p:par>
                          <p:cTn id="54" fill="hold">
                            <p:stCondLst>
                              <p:cond delay="8000"/>
                            </p:stCondLst>
                            <p:childTnLst>
                              <p:par>
                                <p:cTn id="55" presetID="31" presetClass="exit" presetSubtype="0" fill="hold" grpId="2" nodeType="afterEffect">
                                  <p:stCondLst>
                                    <p:cond delay="0"/>
                                  </p:stCondLst>
                                  <p:childTnLst>
                                    <p:anim calcmode="lin" valueType="num">
                                      <p:cBhvr>
                                        <p:cTn id="56" dur="1000"/>
                                        <p:tgtEl>
                                          <p:spTgt spid="68"/>
                                        </p:tgtEl>
                                        <p:attrNameLst>
                                          <p:attrName>ppt_w</p:attrName>
                                        </p:attrNameLst>
                                      </p:cBhvr>
                                      <p:tavLst>
                                        <p:tav tm="0">
                                          <p:val>
                                            <p:strVal val="ppt_w"/>
                                          </p:val>
                                        </p:tav>
                                        <p:tav tm="100000">
                                          <p:val>
                                            <p:fltVal val="0"/>
                                          </p:val>
                                        </p:tav>
                                      </p:tavLst>
                                    </p:anim>
                                    <p:anim calcmode="lin" valueType="num">
                                      <p:cBhvr>
                                        <p:cTn id="57" dur="1000"/>
                                        <p:tgtEl>
                                          <p:spTgt spid="68"/>
                                        </p:tgtEl>
                                        <p:attrNameLst>
                                          <p:attrName>ppt_h</p:attrName>
                                        </p:attrNameLst>
                                      </p:cBhvr>
                                      <p:tavLst>
                                        <p:tav tm="0">
                                          <p:val>
                                            <p:strVal val="ppt_h"/>
                                          </p:val>
                                        </p:tav>
                                        <p:tav tm="100000">
                                          <p:val>
                                            <p:fltVal val="0"/>
                                          </p:val>
                                        </p:tav>
                                      </p:tavLst>
                                    </p:anim>
                                    <p:anim calcmode="lin" valueType="num">
                                      <p:cBhvr>
                                        <p:cTn id="58" dur="1000"/>
                                        <p:tgtEl>
                                          <p:spTgt spid="68"/>
                                        </p:tgtEl>
                                        <p:attrNameLst>
                                          <p:attrName>style.rotation</p:attrName>
                                        </p:attrNameLst>
                                      </p:cBhvr>
                                      <p:tavLst>
                                        <p:tav tm="0">
                                          <p:val>
                                            <p:fltVal val="0"/>
                                          </p:val>
                                        </p:tav>
                                        <p:tav tm="100000">
                                          <p:val>
                                            <p:fltVal val="90"/>
                                          </p:val>
                                        </p:tav>
                                      </p:tavLst>
                                    </p:anim>
                                    <p:animEffect transition="out" filter="fade">
                                      <p:cBhvr>
                                        <p:cTn id="59" dur="1000"/>
                                        <p:tgtEl>
                                          <p:spTgt spid="68"/>
                                        </p:tgtEl>
                                      </p:cBhvr>
                                    </p:animEffect>
                                    <p:set>
                                      <p:cBhvr>
                                        <p:cTn id="60" dur="1" fill="hold">
                                          <p:stCondLst>
                                            <p:cond delay="9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59" grpId="2"/>
      <p:bldP spid="64" grpId="0"/>
      <p:bldP spid="64" grpId="1"/>
      <p:bldP spid="64" grpId="2"/>
      <p:bldP spid="68" grpId="0"/>
      <p:bldP spid="68" grpId="1"/>
      <p:bldP spid="68" grpId="2"/>
      <p:bldP spid="72" grpId="0"/>
      <p:bldP spid="72" grpId="1"/>
      <p:bldP spid="7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Large Language Models</a:t>
            </a:r>
          </a:p>
        </p:txBody>
      </p:sp>
      <p:grpSp>
        <p:nvGrpSpPr>
          <p:cNvPr id="3" name="Group 2">
            <a:extLst>
              <a:ext uri="{FF2B5EF4-FFF2-40B4-BE49-F238E27FC236}">
                <a16:creationId xmlns:a16="http://schemas.microsoft.com/office/drawing/2014/main" id="{E6EDBED4-4A0C-977D-6DDE-F0F75C27FEA0}"/>
              </a:ext>
            </a:extLst>
          </p:cNvPr>
          <p:cNvGrpSpPr/>
          <p:nvPr/>
        </p:nvGrpSpPr>
        <p:grpSpPr>
          <a:xfrm>
            <a:off x="4818386" y="2980721"/>
            <a:ext cx="2770381" cy="2001440"/>
            <a:chOff x="7894516" y="2648260"/>
            <a:chExt cx="2770381" cy="2001440"/>
          </a:xfrm>
        </p:grpSpPr>
        <p:sp>
          <p:nvSpPr>
            <p:cNvPr id="10" name="Oval 9">
              <a:extLst>
                <a:ext uri="{FF2B5EF4-FFF2-40B4-BE49-F238E27FC236}">
                  <a16:creationId xmlns:a16="http://schemas.microsoft.com/office/drawing/2014/main" id="{A4BB7F19-7110-CB8A-BD72-14ED240DDC27}"/>
                </a:ext>
              </a:extLst>
            </p:cNvPr>
            <p:cNvSpPr/>
            <p:nvPr/>
          </p:nvSpPr>
          <p:spPr>
            <a:xfrm>
              <a:off x="10228374" y="3447477"/>
              <a:ext cx="436523" cy="436523"/>
            </a:xfrm>
            <a:prstGeom prst="ellipse">
              <a:avLst/>
            </a:prstGeom>
            <a:solidFill>
              <a:srgbClr val="D393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10A0350-091D-796C-3A7E-E9E29682E09D}"/>
                </a:ext>
              </a:extLst>
            </p:cNvPr>
            <p:cNvGrpSpPr/>
            <p:nvPr/>
          </p:nvGrpSpPr>
          <p:grpSpPr>
            <a:xfrm>
              <a:off x="7894516" y="2866522"/>
              <a:ext cx="436523" cy="1479798"/>
              <a:chOff x="7931277" y="4551306"/>
              <a:chExt cx="436523" cy="1479798"/>
            </a:xfrm>
          </p:grpSpPr>
          <p:sp>
            <p:nvSpPr>
              <p:cNvPr id="52" name="Oval 51">
                <a:extLst>
                  <a:ext uri="{FF2B5EF4-FFF2-40B4-BE49-F238E27FC236}">
                    <a16:creationId xmlns:a16="http://schemas.microsoft.com/office/drawing/2014/main" id="{1593CDEF-DFD4-1F73-8986-52FBD7C96B44}"/>
                  </a:ext>
                </a:extLst>
              </p:cNvPr>
              <p:cNvSpPr/>
              <p:nvPr/>
            </p:nvSpPr>
            <p:spPr>
              <a:xfrm>
                <a:off x="7931277" y="4551306"/>
                <a:ext cx="436523" cy="436523"/>
              </a:xfrm>
              <a:prstGeom prst="ellipse">
                <a:avLst/>
              </a:prstGeom>
              <a:solidFill>
                <a:srgbClr val="E5CC9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999A151-DE0B-8539-F7C8-A78F8FEDB595}"/>
                  </a:ext>
                </a:extLst>
              </p:cNvPr>
              <p:cNvSpPr/>
              <p:nvPr/>
            </p:nvSpPr>
            <p:spPr>
              <a:xfrm>
                <a:off x="7931277" y="5072945"/>
                <a:ext cx="436523" cy="436523"/>
              </a:xfrm>
              <a:prstGeom prst="ellipse">
                <a:avLst/>
              </a:prstGeom>
              <a:solidFill>
                <a:srgbClr val="E5CC9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6025EE2-CF0E-F08E-04F8-37F43439425E}"/>
                  </a:ext>
                </a:extLst>
              </p:cNvPr>
              <p:cNvSpPr/>
              <p:nvPr/>
            </p:nvSpPr>
            <p:spPr>
              <a:xfrm>
                <a:off x="7931277" y="5594581"/>
                <a:ext cx="436523" cy="436523"/>
              </a:xfrm>
              <a:prstGeom prst="ellipse">
                <a:avLst/>
              </a:prstGeom>
              <a:solidFill>
                <a:srgbClr val="E5CC9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FEF9D37E-C686-6552-73C3-1A1F9B6D7950}"/>
                </a:ext>
              </a:extLst>
            </p:cNvPr>
            <p:cNvGrpSpPr/>
            <p:nvPr/>
          </p:nvGrpSpPr>
          <p:grpSpPr>
            <a:xfrm>
              <a:off x="8711124" y="2648260"/>
              <a:ext cx="440026" cy="2001440"/>
              <a:chOff x="8583763" y="4333044"/>
              <a:chExt cx="440026" cy="2001440"/>
            </a:xfrm>
          </p:grpSpPr>
          <p:sp>
            <p:nvSpPr>
              <p:cNvPr id="48" name="Oval 47">
                <a:extLst>
                  <a:ext uri="{FF2B5EF4-FFF2-40B4-BE49-F238E27FC236}">
                    <a16:creationId xmlns:a16="http://schemas.microsoft.com/office/drawing/2014/main" id="{28F8D317-0E7C-5A45-23D6-AA97F6FEB07B}"/>
                  </a:ext>
                </a:extLst>
              </p:cNvPr>
              <p:cNvSpPr/>
              <p:nvPr/>
            </p:nvSpPr>
            <p:spPr>
              <a:xfrm>
                <a:off x="8585282" y="4333044"/>
                <a:ext cx="436523" cy="436523"/>
              </a:xfrm>
              <a:prstGeom prst="ellipse">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21DAEE8-3B90-220A-25D5-EA969C994573}"/>
                  </a:ext>
                </a:extLst>
              </p:cNvPr>
              <p:cNvSpPr/>
              <p:nvPr/>
            </p:nvSpPr>
            <p:spPr>
              <a:xfrm>
                <a:off x="8585282" y="4854683"/>
                <a:ext cx="436523" cy="436523"/>
              </a:xfrm>
              <a:prstGeom prst="ellipse">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B8C48C9-467A-167F-E6AA-11CC8A948D5A}"/>
                  </a:ext>
                </a:extLst>
              </p:cNvPr>
              <p:cNvSpPr/>
              <p:nvPr/>
            </p:nvSpPr>
            <p:spPr>
              <a:xfrm>
                <a:off x="8583763" y="5376322"/>
                <a:ext cx="436523" cy="436523"/>
              </a:xfrm>
              <a:prstGeom prst="ellipse">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6FFE0E1-5009-EA89-68FF-03FE18BB9230}"/>
                  </a:ext>
                </a:extLst>
              </p:cNvPr>
              <p:cNvSpPr/>
              <p:nvPr/>
            </p:nvSpPr>
            <p:spPr>
              <a:xfrm>
                <a:off x="8587266" y="5897961"/>
                <a:ext cx="436523" cy="436523"/>
              </a:xfrm>
              <a:prstGeom prst="ellipse">
                <a:avLst/>
              </a:prstGeom>
              <a:solidFill>
                <a:srgbClr val="A49DB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2DCE2CB-6116-88EE-EADF-EB9D06A16D0A}"/>
                </a:ext>
              </a:extLst>
            </p:cNvPr>
            <p:cNvGrpSpPr/>
            <p:nvPr/>
          </p:nvGrpSpPr>
          <p:grpSpPr>
            <a:xfrm>
              <a:off x="9531235" y="3169899"/>
              <a:ext cx="436523" cy="958162"/>
              <a:chOff x="9236248" y="4854683"/>
              <a:chExt cx="436523" cy="958162"/>
            </a:xfrm>
          </p:grpSpPr>
          <p:sp>
            <p:nvSpPr>
              <p:cNvPr id="46" name="Oval 45">
                <a:extLst>
                  <a:ext uri="{FF2B5EF4-FFF2-40B4-BE49-F238E27FC236}">
                    <a16:creationId xmlns:a16="http://schemas.microsoft.com/office/drawing/2014/main" id="{D66EFB4A-7304-1A8B-0D95-AE4C477F95B5}"/>
                  </a:ext>
                </a:extLst>
              </p:cNvPr>
              <p:cNvSpPr/>
              <p:nvPr/>
            </p:nvSpPr>
            <p:spPr>
              <a:xfrm>
                <a:off x="9236248" y="4854683"/>
                <a:ext cx="436523" cy="436523"/>
              </a:xfrm>
              <a:prstGeom prst="ellipse">
                <a:avLst/>
              </a:prstGeom>
              <a:solidFill>
                <a:srgbClr val="97A48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7BA0F31-A615-FC7E-DE92-E9E825C9C24F}"/>
                  </a:ext>
                </a:extLst>
              </p:cNvPr>
              <p:cNvSpPr/>
              <p:nvPr/>
            </p:nvSpPr>
            <p:spPr>
              <a:xfrm>
                <a:off x="9236248" y="5376322"/>
                <a:ext cx="436523" cy="436523"/>
              </a:xfrm>
              <a:prstGeom prst="ellipse">
                <a:avLst/>
              </a:prstGeom>
              <a:solidFill>
                <a:srgbClr val="97A48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a:extLst>
                <a:ext uri="{FF2B5EF4-FFF2-40B4-BE49-F238E27FC236}">
                  <a16:creationId xmlns:a16="http://schemas.microsoft.com/office/drawing/2014/main" id="{EAEA1189-764B-19A8-78BD-8F1AADF86864}"/>
                </a:ext>
              </a:extLst>
            </p:cNvPr>
            <p:cNvCxnSpPr>
              <a:stCxn id="52" idx="6"/>
              <a:endCxn id="48" idx="2"/>
            </p:cNvCxnSpPr>
            <p:nvPr/>
          </p:nvCxnSpPr>
          <p:spPr>
            <a:xfrm flipV="1">
              <a:off x="8331039" y="2866522"/>
              <a:ext cx="381604" cy="2182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30A1CE4-F5CA-DD4A-F37B-CF8D726423B2}"/>
                </a:ext>
              </a:extLst>
            </p:cNvPr>
            <p:cNvCxnSpPr>
              <a:cxnSpLocks/>
              <a:stCxn id="52" idx="6"/>
              <a:endCxn id="49" idx="2"/>
            </p:cNvCxnSpPr>
            <p:nvPr/>
          </p:nvCxnSpPr>
          <p:spPr>
            <a:xfrm>
              <a:off x="8331039" y="3084784"/>
              <a:ext cx="381604" cy="30337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96E91F-0ACE-CC01-4FEE-A88D907A1480}"/>
                </a:ext>
              </a:extLst>
            </p:cNvPr>
            <p:cNvCxnSpPr>
              <a:cxnSpLocks/>
              <a:stCxn id="52" idx="6"/>
              <a:endCxn id="50" idx="2"/>
            </p:cNvCxnSpPr>
            <p:nvPr/>
          </p:nvCxnSpPr>
          <p:spPr>
            <a:xfrm>
              <a:off x="8331039" y="3084784"/>
              <a:ext cx="380085" cy="82501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D56923-D4E8-73CD-4B5B-90DF16A8C517}"/>
                </a:ext>
              </a:extLst>
            </p:cNvPr>
            <p:cNvCxnSpPr>
              <a:cxnSpLocks/>
              <a:stCxn id="52" idx="6"/>
              <a:endCxn id="51" idx="2"/>
            </p:cNvCxnSpPr>
            <p:nvPr/>
          </p:nvCxnSpPr>
          <p:spPr>
            <a:xfrm>
              <a:off x="8331039" y="3084784"/>
              <a:ext cx="383588" cy="134665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E04AF66-B00A-25BB-D218-2F3904CBE6D8}"/>
                </a:ext>
              </a:extLst>
            </p:cNvPr>
            <p:cNvCxnSpPr>
              <a:cxnSpLocks/>
              <a:stCxn id="53" idx="6"/>
              <a:endCxn id="48" idx="2"/>
            </p:cNvCxnSpPr>
            <p:nvPr/>
          </p:nvCxnSpPr>
          <p:spPr>
            <a:xfrm flipV="1">
              <a:off x="8331039" y="2866522"/>
              <a:ext cx="381604" cy="739901"/>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E0CCAE5-479C-F70A-F2A0-20C641DA1651}"/>
                </a:ext>
              </a:extLst>
            </p:cNvPr>
            <p:cNvCxnSpPr>
              <a:cxnSpLocks/>
              <a:stCxn id="53" idx="6"/>
              <a:endCxn id="49" idx="2"/>
            </p:cNvCxnSpPr>
            <p:nvPr/>
          </p:nvCxnSpPr>
          <p:spPr>
            <a:xfrm flipV="1">
              <a:off x="8331039" y="3388161"/>
              <a:ext cx="381604" cy="21826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45BA25C-E43F-F2CA-51B8-6E588449ECF0}"/>
                </a:ext>
              </a:extLst>
            </p:cNvPr>
            <p:cNvCxnSpPr>
              <a:cxnSpLocks/>
              <a:stCxn id="53" idx="6"/>
              <a:endCxn id="50" idx="2"/>
            </p:cNvCxnSpPr>
            <p:nvPr/>
          </p:nvCxnSpPr>
          <p:spPr>
            <a:xfrm>
              <a:off x="8331039" y="3606423"/>
              <a:ext cx="380085" cy="30337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66B20A7-F3F4-9070-85F5-994BFF9FF5D8}"/>
                </a:ext>
              </a:extLst>
            </p:cNvPr>
            <p:cNvCxnSpPr>
              <a:cxnSpLocks/>
              <a:stCxn id="53" idx="6"/>
              <a:endCxn id="51" idx="2"/>
            </p:cNvCxnSpPr>
            <p:nvPr/>
          </p:nvCxnSpPr>
          <p:spPr>
            <a:xfrm>
              <a:off x="8331039" y="3606423"/>
              <a:ext cx="383588" cy="82501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04C7D1E-2B0E-3C6E-89DF-E5FA00D3193A}"/>
                </a:ext>
              </a:extLst>
            </p:cNvPr>
            <p:cNvCxnSpPr>
              <a:cxnSpLocks/>
              <a:stCxn id="54" idx="6"/>
              <a:endCxn id="48" idx="2"/>
            </p:cNvCxnSpPr>
            <p:nvPr/>
          </p:nvCxnSpPr>
          <p:spPr>
            <a:xfrm flipV="1">
              <a:off x="8331039" y="2866522"/>
              <a:ext cx="381604" cy="126153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8F5B752-BC17-7894-FB34-9083A8DEDC79}"/>
                </a:ext>
              </a:extLst>
            </p:cNvPr>
            <p:cNvCxnSpPr>
              <a:cxnSpLocks/>
              <a:stCxn id="54" idx="6"/>
              <a:endCxn id="49" idx="2"/>
            </p:cNvCxnSpPr>
            <p:nvPr/>
          </p:nvCxnSpPr>
          <p:spPr>
            <a:xfrm flipV="1">
              <a:off x="8331039" y="3388161"/>
              <a:ext cx="381604" cy="73989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E6180D6-2967-A3AB-8437-8AD0B696E95A}"/>
                </a:ext>
              </a:extLst>
            </p:cNvPr>
            <p:cNvCxnSpPr>
              <a:cxnSpLocks/>
              <a:stCxn id="54" idx="6"/>
              <a:endCxn id="50" idx="2"/>
            </p:cNvCxnSpPr>
            <p:nvPr/>
          </p:nvCxnSpPr>
          <p:spPr>
            <a:xfrm flipV="1">
              <a:off x="8331039" y="3909800"/>
              <a:ext cx="380085" cy="21825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76F10AB-F4D1-4D4E-570A-48C9D32639C5}"/>
                </a:ext>
              </a:extLst>
            </p:cNvPr>
            <p:cNvCxnSpPr>
              <a:cxnSpLocks/>
              <a:stCxn id="54" idx="6"/>
              <a:endCxn id="51" idx="2"/>
            </p:cNvCxnSpPr>
            <p:nvPr/>
          </p:nvCxnSpPr>
          <p:spPr>
            <a:xfrm>
              <a:off x="8331039" y="4128059"/>
              <a:ext cx="383588" cy="30338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11B75DA-EB2E-D163-981D-C111D44CE5E1}"/>
                </a:ext>
              </a:extLst>
            </p:cNvPr>
            <p:cNvCxnSpPr>
              <a:cxnSpLocks/>
              <a:stCxn id="49" idx="6"/>
              <a:endCxn id="46" idx="2"/>
            </p:cNvCxnSpPr>
            <p:nvPr/>
          </p:nvCxnSpPr>
          <p:spPr>
            <a:xfrm>
              <a:off x="9149166" y="3388161"/>
              <a:ext cx="382069"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E4BDD91-5BB2-B6CC-8C2C-DF82E17F2B2A}"/>
                </a:ext>
              </a:extLst>
            </p:cNvPr>
            <p:cNvCxnSpPr>
              <a:cxnSpLocks/>
              <a:stCxn id="48" idx="6"/>
              <a:endCxn id="46" idx="2"/>
            </p:cNvCxnSpPr>
            <p:nvPr/>
          </p:nvCxnSpPr>
          <p:spPr>
            <a:xfrm>
              <a:off x="9149166" y="2866522"/>
              <a:ext cx="382069" cy="52163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7538530-E296-497E-EEBC-78C5662E9318}"/>
                </a:ext>
              </a:extLst>
            </p:cNvPr>
            <p:cNvCxnSpPr>
              <a:cxnSpLocks/>
              <a:stCxn id="49" idx="6"/>
              <a:endCxn id="47" idx="2"/>
            </p:cNvCxnSpPr>
            <p:nvPr/>
          </p:nvCxnSpPr>
          <p:spPr>
            <a:xfrm>
              <a:off x="9149166" y="3388161"/>
              <a:ext cx="382069" cy="52163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8FAA22D-14EF-F371-BFD6-A0FE34E94A27}"/>
                </a:ext>
              </a:extLst>
            </p:cNvPr>
            <p:cNvCxnSpPr>
              <a:cxnSpLocks/>
              <a:stCxn id="48" idx="6"/>
              <a:endCxn id="47" idx="2"/>
            </p:cNvCxnSpPr>
            <p:nvPr/>
          </p:nvCxnSpPr>
          <p:spPr>
            <a:xfrm>
              <a:off x="9149166" y="2866522"/>
              <a:ext cx="382069" cy="104327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5AD5F91-0E9B-AC24-51AE-AA4E97976587}"/>
                </a:ext>
              </a:extLst>
            </p:cNvPr>
            <p:cNvCxnSpPr>
              <a:cxnSpLocks/>
              <a:stCxn id="50" idx="6"/>
              <a:endCxn id="47" idx="2"/>
            </p:cNvCxnSpPr>
            <p:nvPr/>
          </p:nvCxnSpPr>
          <p:spPr>
            <a:xfrm>
              <a:off x="9147647" y="3909800"/>
              <a:ext cx="383588"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4392897-DDA3-4D51-6FEB-BE7708CEB2CB}"/>
                </a:ext>
              </a:extLst>
            </p:cNvPr>
            <p:cNvCxnSpPr>
              <a:cxnSpLocks/>
              <a:stCxn id="50" idx="6"/>
              <a:endCxn id="46" idx="2"/>
            </p:cNvCxnSpPr>
            <p:nvPr/>
          </p:nvCxnSpPr>
          <p:spPr>
            <a:xfrm flipV="1">
              <a:off x="9147647" y="3388161"/>
              <a:ext cx="383588" cy="52163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CB9786-2964-E6D1-FBC5-807D5DBE38B3}"/>
                </a:ext>
              </a:extLst>
            </p:cNvPr>
            <p:cNvCxnSpPr>
              <a:cxnSpLocks/>
              <a:stCxn id="51" idx="6"/>
              <a:endCxn id="46" idx="2"/>
            </p:cNvCxnSpPr>
            <p:nvPr/>
          </p:nvCxnSpPr>
          <p:spPr>
            <a:xfrm flipV="1">
              <a:off x="9151150" y="3388161"/>
              <a:ext cx="380085" cy="104327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A10BB18-DEBC-3D22-8CF5-005317DDBF3A}"/>
                </a:ext>
              </a:extLst>
            </p:cNvPr>
            <p:cNvCxnSpPr>
              <a:cxnSpLocks/>
              <a:stCxn id="51" idx="6"/>
              <a:endCxn id="47" idx="2"/>
            </p:cNvCxnSpPr>
            <p:nvPr/>
          </p:nvCxnSpPr>
          <p:spPr>
            <a:xfrm flipV="1">
              <a:off x="9151150" y="3909800"/>
              <a:ext cx="380085" cy="521639"/>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FC9912-AAF3-B683-276E-23856DB0A4A5}"/>
                </a:ext>
              </a:extLst>
            </p:cNvPr>
            <p:cNvCxnSpPr>
              <a:cxnSpLocks/>
              <a:stCxn id="46" idx="6"/>
              <a:endCxn id="10" idx="2"/>
            </p:cNvCxnSpPr>
            <p:nvPr/>
          </p:nvCxnSpPr>
          <p:spPr>
            <a:xfrm>
              <a:off x="9967758" y="3388161"/>
              <a:ext cx="260616" cy="27757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EF33EEB-BED0-96D7-107A-363BED095710}"/>
                </a:ext>
              </a:extLst>
            </p:cNvPr>
            <p:cNvCxnSpPr>
              <a:cxnSpLocks/>
              <a:stCxn id="47" idx="6"/>
              <a:endCxn id="10" idx="2"/>
            </p:cNvCxnSpPr>
            <p:nvPr/>
          </p:nvCxnSpPr>
          <p:spPr>
            <a:xfrm flipV="1">
              <a:off x="9967758" y="3665739"/>
              <a:ext cx="260616" cy="244061"/>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41A37A05-0A76-D259-01FB-3EDF1311E248}"/>
              </a:ext>
            </a:extLst>
          </p:cNvPr>
          <p:cNvSpPr txBox="1"/>
          <p:nvPr/>
        </p:nvSpPr>
        <p:spPr>
          <a:xfrm>
            <a:off x="4696346" y="4998374"/>
            <a:ext cx="2750341" cy="646331"/>
          </a:xfrm>
          <a:prstGeom prst="rect">
            <a:avLst/>
          </a:prstGeom>
          <a:noFill/>
        </p:spPr>
        <p:txBody>
          <a:bodyPr wrap="square">
            <a:spAutoFit/>
          </a:bodyPr>
          <a:lstStyle/>
          <a:p>
            <a:r>
              <a:rPr lang="en-US" dirty="0">
                <a:solidFill>
                  <a:srgbClr val="E8EADC"/>
                </a:solidFill>
              </a:rPr>
              <a:t>Artificial Neural Network with 175 billion parameters</a:t>
            </a:r>
          </a:p>
        </p:txBody>
      </p:sp>
      <p:sp>
        <p:nvSpPr>
          <p:cNvPr id="59" name="TextBox 58">
            <a:extLst>
              <a:ext uri="{FF2B5EF4-FFF2-40B4-BE49-F238E27FC236}">
                <a16:creationId xmlns:a16="http://schemas.microsoft.com/office/drawing/2014/main" id="{B8C414CE-47BF-5ACF-6CFA-C4D88475B840}"/>
              </a:ext>
            </a:extLst>
          </p:cNvPr>
          <p:cNvSpPr txBox="1"/>
          <p:nvPr/>
        </p:nvSpPr>
        <p:spPr>
          <a:xfrm>
            <a:off x="167065" y="1274088"/>
            <a:ext cx="2939206" cy="3693319"/>
          </a:xfrm>
          <a:prstGeom prst="rect">
            <a:avLst/>
          </a:prstGeom>
          <a:noFill/>
        </p:spPr>
        <p:txBody>
          <a:bodyPr wrap="square">
            <a:spAutoFit/>
          </a:bodyPr>
          <a:lstStyle/>
          <a:p>
            <a:r>
              <a:rPr lang="en-US" dirty="0">
                <a:solidFill>
                  <a:srgbClr val="D49394"/>
                </a:solidFill>
              </a:rPr>
              <a:t>Code Snippet</a:t>
            </a:r>
          </a:p>
          <a:p>
            <a:r>
              <a:rPr lang="en-US" dirty="0">
                <a:solidFill>
                  <a:srgbClr val="E8EADC"/>
                </a:solidFill>
              </a:rPr>
              <a:t>def </a:t>
            </a:r>
            <a:r>
              <a:rPr lang="en-US" dirty="0" err="1">
                <a:solidFill>
                  <a:srgbClr val="E8EADC"/>
                </a:solidFill>
              </a:rPr>
              <a:t>fibonacci</a:t>
            </a:r>
            <a:r>
              <a:rPr lang="en-US" dirty="0">
                <a:solidFill>
                  <a:srgbClr val="E8EADC"/>
                </a:solidFill>
              </a:rPr>
              <a:t>(n):</a:t>
            </a:r>
          </a:p>
          <a:p>
            <a:r>
              <a:rPr lang="en-US" dirty="0">
                <a:solidFill>
                  <a:srgbClr val="E8EADC"/>
                </a:solidFill>
              </a:rPr>
              <a:t>    if n &lt;= 0:</a:t>
            </a:r>
          </a:p>
          <a:p>
            <a:r>
              <a:rPr lang="en-US" dirty="0">
                <a:solidFill>
                  <a:srgbClr val="E8EADC"/>
                </a:solidFill>
              </a:rPr>
              <a:t>        return "Invalid input"</a:t>
            </a:r>
          </a:p>
          <a:p>
            <a:r>
              <a:rPr lang="en-US" dirty="0">
                <a:solidFill>
                  <a:srgbClr val="E8EADC"/>
                </a:solidFill>
              </a:rPr>
              <a:t>    </a:t>
            </a:r>
            <a:r>
              <a:rPr lang="en-US" dirty="0" err="1">
                <a:solidFill>
                  <a:srgbClr val="E8EADC"/>
                </a:solidFill>
              </a:rPr>
              <a:t>elif</a:t>
            </a:r>
            <a:r>
              <a:rPr lang="en-US" dirty="0">
                <a:solidFill>
                  <a:srgbClr val="E8EADC"/>
                </a:solidFill>
              </a:rPr>
              <a:t> n == 1:</a:t>
            </a:r>
          </a:p>
          <a:p>
            <a:r>
              <a:rPr lang="en-US" dirty="0">
                <a:solidFill>
                  <a:srgbClr val="E8EADC"/>
                </a:solidFill>
              </a:rPr>
              <a:t>        return 0</a:t>
            </a:r>
          </a:p>
          <a:p>
            <a:r>
              <a:rPr lang="en-US" dirty="0">
                <a:solidFill>
                  <a:srgbClr val="E8EADC"/>
                </a:solidFill>
              </a:rPr>
              <a:t>    </a:t>
            </a:r>
            <a:r>
              <a:rPr lang="en-US" dirty="0" err="1">
                <a:solidFill>
                  <a:srgbClr val="E8EADC"/>
                </a:solidFill>
              </a:rPr>
              <a:t>elif</a:t>
            </a:r>
            <a:r>
              <a:rPr lang="en-US" dirty="0">
                <a:solidFill>
                  <a:srgbClr val="E8EADC"/>
                </a:solidFill>
              </a:rPr>
              <a:t> n == 2:</a:t>
            </a:r>
          </a:p>
          <a:p>
            <a:r>
              <a:rPr lang="en-US" dirty="0">
                <a:solidFill>
                  <a:srgbClr val="E8EADC"/>
                </a:solidFill>
              </a:rPr>
              <a:t>        return 1</a:t>
            </a:r>
          </a:p>
          <a:p>
            <a:r>
              <a:rPr lang="en-US" dirty="0">
                <a:solidFill>
                  <a:srgbClr val="E8EADC"/>
                </a:solidFill>
              </a:rPr>
              <a:t>    else:</a:t>
            </a:r>
          </a:p>
          <a:p>
            <a:r>
              <a:rPr lang="en-US" dirty="0">
                <a:solidFill>
                  <a:srgbClr val="E8EADC"/>
                </a:solidFill>
              </a:rPr>
              <a:t>        a, b = 0, 1</a:t>
            </a:r>
          </a:p>
          <a:p>
            <a:r>
              <a:rPr lang="en-US" dirty="0">
                <a:solidFill>
                  <a:srgbClr val="E8EADC"/>
                </a:solidFill>
              </a:rPr>
              <a:t>        for </a:t>
            </a:r>
            <a:r>
              <a:rPr lang="en-US" dirty="0" err="1">
                <a:solidFill>
                  <a:srgbClr val="E8EADC"/>
                </a:solidFill>
              </a:rPr>
              <a:t>i</a:t>
            </a:r>
            <a:r>
              <a:rPr lang="en-US" dirty="0">
                <a:solidFill>
                  <a:srgbClr val="E8EADC"/>
                </a:solidFill>
              </a:rPr>
              <a:t> in range(2, n):</a:t>
            </a:r>
          </a:p>
          <a:p>
            <a:r>
              <a:rPr lang="en-US" dirty="0">
                <a:solidFill>
                  <a:srgbClr val="E8EADC"/>
                </a:solidFill>
              </a:rPr>
              <a:t>            a, b = b, a + b</a:t>
            </a:r>
          </a:p>
          <a:p>
            <a:r>
              <a:rPr lang="en-US" dirty="0">
                <a:solidFill>
                  <a:srgbClr val="E8EADC"/>
                </a:solidFill>
              </a:rPr>
              <a:t>        return b</a:t>
            </a:r>
          </a:p>
        </p:txBody>
      </p:sp>
      <p:sp>
        <p:nvSpPr>
          <p:cNvPr id="68" name="TextBox 67">
            <a:extLst>
              <a:ext uri="{FF2B5EF4-FFF2-40B4-BE49-F238E27FC236}">
                <a16:creationId xmlns:a16="http://schemas.microsoft.com/office/drawing/2014/main" id="{53505A2A-F262-E62F-B4B2-8CAAD0E4D797}"/>
              </a:ext>
            </a:extLst>
          </p:cNvPr>
          <p:cNvSpPr txBox="1"/>
          <p:nvPr/>
        </p:nvSpPr>
        <p:spPr>
          <a:xfrm>
            <a:off x="7358161" y="4239886"/>
            <a:ext cx="4777810" cy="1200329"/>
          </a:xfrm>
          <a:prstGeom prst="rect">
            <a:avLst/>
          </a:prstGeom>
          <a:noFill/>
        </p:spPr>
        <p:txBody>
          <a:bodyPr wrap="square">
            <a:spAutoFit/>
          </a:bodyPr>
          <a:lstStyle/>
          <a:p>
            <a:r>
              <a:rPr lang="en-US" dirty="0">
                <a:solidFill>
                  <a:srgbClr val="D49394"/>
                </a:solidFill>
              </a:rPr>
              <a:t>Social Media Post</a:t>
            </a:r>
          </a:p>
          <a:p>
            <a:r>
              <a:rPr lang="en-US" dirty="0">
                <a:solidFill>
                  <a:srgbClr val="E8EADC"/>
                </a:solidFill>
              </a:rPr>
              <a:t>Just had the best coffee of my life at this cute little cafe downtown. Highly recommend if you’re in the area! #coffee #cafelife ☕</a:t>
            </a:r>
          </a:p>
        </p:txBody>
      </p:sp>
      <p:sp>
        <p:nvSpPr>
          <p:cNvPr id="72" name="TextBox 71">
            <a:extLst>
              <a:ext uri="{FF2B5EF4-FFF2-40B4-BE49-F238E27FC236}">
                <a16:creationId xmlns:a16="http://schemas.microsoft.com/office/drawing/2014/main" id="{DA562680-FD2D-7702-059C-E2471F571E73}"/>
              </a:ext>
            </a:extLst>
          </p:cNvPr>
          <p:cNvSpPr txBox="1"/>
          <p:nvPr/>
        </p:nvSpPr>
        <p:spPr>
          <a:xfrm>
            <a:off x="7109845" y="125900"/>
            <a:ext cx="4977003" cy="3416320"/>
          </a:xfrm>
          <a:prstGeom prst="rect">
            <a:avLst/>
          </a:prstGeom>
          <a:noFill/>
        </p:spPr>
        <p:txBody>
          <a:bodyPr wrap="square">
            <a:spAutoFit/>
          </a:bodyPr>
          <a:lstStyle/>
          <a:p>
            <a:r>
              <a:rPr lang="en-US" dirty="0">
                <a:solidFill>
                  <a:srgbClr val="D49394"/>
                </a:solidFill>
              </a:rPr>
              <a:t>Academic Paper</a:t>
            </a:r>
          </a:p>
          <a:p>
            <a:r>
              <a:rPr lang="en-US" dirty="0">
                <a:solidFill>
                  <a:srgbClr val="E8EADC"/>
                </a:solidFill>
              </a:rPr>
              <a:t>This paper investigates the impact of quantum computing on cryptography. With the advent of powerful quantum computers, traditional encryption methods such as RSA and ECC are becoming vulnerable to attacks using Shor’s algorithm. We propose a quantum-resistant cryptographic scheme based on lattice-based cryptography, which is believed to be secure against quantum attacks. Our experimental results demonstrate the feasibility of implementing such systems on modern hardware.</a:t>
            </a:r>
          </a:p>
        </p:txBody>
      </p:sp>
      <p:pic>
        <p:nvPicPr>
          <p:cNvPr id="5" name="Picture 2" descr="undefined">
            <a:extLst>
              <a:ext uri="{FF2B5EF4-FFF2-40B4-BE49-F238E27FC236}">
                <a16:creationId xmlns:a16="http://schemas.microsoft.com/office/drawing/2014/main" id="{B9BDCEAA-EAC5-2A5C-A5E8-CBAD47AC6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787" y="2147000"/>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1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4.79167E-6 -2.59259E-6 L 0.34584 0.09746 " pathEditMode="relative" rAng="0" ptsTypes="AA">
                                      <p:cBhvr>
                                        <p:cTn id="21" dur="2000" fill="hold"/>
                                        <p:tgtEl>
                                          <p:spTgt spid="59"/>
                                        </p:tgtEl>
                                        <p:attrNameLst>
                                          <p:attrName>ppt_x</p:attrName>
                                          <p:attrName>ppt_y</p:attrName>
                                        </p:attrNameLst>
                                      </p:cBhvr>
                                      <p:rCtr x="17292" y="4861"/>
                                    </p:animMotion>
                                  </p:childTnLst>
                                </p:cTn>
                              </p:par>
                            </p:childTnLst>
                          </p:cTn>
                        </p:par>
                        <p:par>
                          <p:cTn id="22" fill="hold">
                            <p:stCondLst>
                              <p:cond delay="2000"/>
                            </p:stCondLst>
                            <p:childTnLst>
                              <p:par>
                                <p:cTn id="23" presetID="31" presetClass="exit" presetSubtype="0" fill="hold" grpId="2" nodeType="afterEffect">
                                  <p:stCondLst>
                                    <p:cond delay="0"/>
                                  </p:stCondLst>
                                  <p:childTnLst>
                                    <p:anim calcmode="lin" valueType="num">
                                      <p:cBhvr>
                                        <p:cTn id="24" dur="1000"/>
                                        <p:tgtEl>
                                          <p:spTgt spid="59"/>
                                        </p:tgtEl>
                                        <p:attrNameLst>
                                          <p:attrName>ppt_w</p:attrName>
                                        </p:attrNameLst>
                                      </p:cBhvr>
                                      <p:tavLst>
                                        <p:tav tm="0">
                                          <p:val>
                                            <p:strVal val="ppt_w"/>
                                          </p:val>
                                        </p:tav>
                                        <p:tav tm="100000">
                                          <p:val>
                                            <p:fltVal val="0"/>
                                          </p:val>
                                        </p:tav>
                                      </p:tavLst>
                                    </p:anim>
                                    <p:anim calcmode="lin" valueType="num">
                                      <p:cBhvr>
                                        <p:cTn id="25" dur="1000"/>
                                        <p:tgtEl>
                                          <p:spTgt spid="59"/>
                                        </p:tgtEl>
                                        <p:attrNameLst>
                                          <p:attrName>ppt_h</p:attrName>
                                        </p:attrNameLst>
                                      </p:cBhvr>
                                      <p:tavLst>
                                        <p:tav tm="0">
                                          <p:val>
                                            <p:strVal val="ppt_h"/>
                                          </p:val>
                                        </p:tav>
                                        <p:tav tm="100000">
                                          <p:val>
                                            <p:fltVal val="0"/>
                                          </p:val>
                                        </p:tav>
                                      </p:tavLst>
                                    </p:anim>
                                    <p:anim calcmode="lin" valueType="num">
                                      <p:cBhvr>
                                        <p:cTn id="26" dur="1000"/>
                                        <p:tgtEl>
                                          <p:spTgt spid="59"/>
                                        </p:tgtEl>
                                        <p:attrNameLst>
                                          <p:attrName>style.rotation</p:attrName>
                                        </p:attrNameLst>
                                      </p:cBhvr>
                                      <p:tavLst>
                                        <p:tav tm="0">
                                          <p:val>
                                            <p:fltVal val="0"/>
                                          </p:val>
                                        </p:tav>
                                        <p:tav tm="100000">
                                          <p:val>
                                            <p:fltVal val="90"/>
                                          </p:val>
                                        </p:tav>
                                      </p:tavLst>
                                    </p:anim>
                                    <p:animEffect transition="out" filter="fade">
                                      <p:cBhvr>
                                        <p:cTn id="27" dur="1000"/>
                                        <p:tgtEl>
                                          <p:spTgt spid="59"/>
                                        </p:tgtEl>
                                      </p:cBhvr>
                                    </p:animEffect>
                                    <p:set>
                                      <p:cBhvr>
                                        <p:cTn id="28" dur="1" fill="hold">
                                          <p:stCondLst>
                                            <p:cond delay="999"/>
                                          </p:stCondLst>
                                        </p:cTn>
                                        <p:tgtEl>
                                          <p:spTgt spid="59"/>
                                        </p:tgtEl>
                                        <p:attrNameLst>
                                          <p:attrName>style.visibility</p:attrName>
                                        </p:attrNameLst>
                                      </p:cBhvr>
                                      <p:to>
                                        <p:strVal val="hidden"/>
                                      </p:to>
                                    </p:set>
                                  </p:childTnLst>
                                </p:cTn>
                              </p:par>
                              <p:par>
                                <p:cTn id="29" presetID="42" presetClass="path" presetSubtype="0" accel="50000" decel="50000" fill="hold" grpId="1" nodeType="withEffect">
                                  <p:stCondLst>
                                    <p:cond delay="0"/>
                                  </p:stCondLst>
                                  <p:childTnLst>
                                    <p:animMotion origin="layout" path="M 4.16667E-7 -1.11111E-6 L -0.31107 0.29537 " pathEditMode="relative" rAng="0" ptsTypes="AA">
                                      <p:cBhvr>
                                        <p:cTn id="30" dur="2000" fill="hold"/>
                                        <p:tgtEl>
                                          <p:spTgt spid="72"/>
                                        </p:tgtEl>
                                        <p:attrNameLst>
                                          <p:attrName>ppt_x</p:attrName>
                                          <p:attrName>ppt_y</p:attrName>
                                        </p:attrNameLst>
                                      </p:cBhvr>
                                      <p:rCtr x="-15560" y="14769"/>
                                    </p:animMotion>
                                  </p:childTnLst>
                                </p:cTn>
                              </p:par>
                            </p:childTnLst>
                          </p:cTn>
                        </p:par>
                        <p:par>
                          <p:cTn id="31" fill="hold">
                            <p:stCondLst>
                              <p:cond delay="4000"/>
                            </p:stCondLst>
                            <p:childTnLst>
                              <p:par>
                                <p:cTn id="32" presetID="31" presetClass="exit" presetSubtype="0" fill="hold" grpId="2" nodeType="afterEffect">
                                  <p:stCondLst>
                                    <p:cond delay="0"/>
                                  </p:stCondLst>
                                  <p:childTnLst>
                                    <p:anim calcmode="lin" valueType="num">
                                      <p:cBhvr>
                                        <p:cTn id="33" dur="1000"/>
                                        <p:tgtEl>
                                          <p:spTgt spid="72"/>
                                        </p:tgtEl>
                                        <p:attrNameLst>
                                          <p:attrName>ppt_w</p:attrName>
                                        </p:attrNameLst>
                                      </p:cBhvr>
                                      <p:tavLst>
                                        <p:tav tm="0">
                                          <p:val>
                                            <p:strVal val="ppt_w"/>
                                          </p:val>
                                        </p:tav>
                                        <p:tav tm="100000">
                                          <p:val>
                                            <p:fltVal val="0"/>
                                          </p:val>
                                        </p:tav>
                                      </p:tavLst>
                                    </p:anim>
                                    <p:anim calcmode="lin" valueType="num">
                                      <p:cBhvr>
                                        <p:cTn id="34" dur="1000"/>
                                        <p:tgtEl>
                                          <p:spTgt spid="72"/>
                                        </p:tgtEl>
                                        <p:attrNameLst>
                                          <p:attrName>ppt_h</p:attrName>
                                        </p:attrNameLst>
                                      </p:cBhvr>
                                      <p:tavLst>
                                        <p:tav tm="0">
                                          <p:val>
                                            <p:strVal val="ppt_h"/>
                                          </p:val>
                                        </p:tav>
                                        <p:tav tm="100000">
                                          <p:val>
                                            <p:fltVal val="0"/>
                                          </p:val>
                                        </p:tav>
                                      </p:tavLst>
                                    </p:anim>
                                    <p:anim calcmode="lin" valueType="num">
                                      <p:cBhvr>
                                        <p:cTn id="35" dur="1000"/>
                                        <p:tgtEl>
                                          <p:spTgt spid="72"/>
                                        </p:tgtEl>
                                        <p:attrNameLst>
                                          <p:attrName>style.rotation</p:attrName>
                                        </p:attrNameLst>
                                      </p:cBhvr>
                                      <p:tavLst>
                                        <p:tav tm="0">
                                          <p:val>
                                            <p:fltVal val="0"/>
                                          </p:val>
                                        </p:tav>
                                        <p:tav tm="100000">
                                          <p:val>
                                            <p:fltVal val="90"/>
                                          </p:val>
                                        </p:tav>
                                      </p:tavLst>
                                    </p:anim>
                                    <p:animEffect transition="out" filter="fade">
                                      <p:cBhvr>
                                        <p:cTn id="36" dur="1000"/>
                                        <p:tgtEl>
                                          <p:spTgt spid="72"/>
                                        </p:tgtEl>
                                      </p:cBhvr>
                                    </p:animEffect>
                                    <p:set>
                                      <p:cBhvr>
                                        <p:cTn id="37" dur="1" fill="hold">
                                          <p:stCondLst>
                                            <p:cond delay="999"/>
                                          </p:stCondLst>
                                        </p:cTn>
                                        <p:tgtEl>
                                          <p:spTgt spid="72"/>
                                        </p:tgtEl>
                                        <p:attrNameLst>
                                          <p:attrName>style.visibility</p:attrName>
                                        </p:attrNameLst>
                                      </p:cBhvr>
                                      <p:to>
                                        <p:strVal val="hidden"/>
                                      </p:to>
                                    </p:set>
                                  </p:childTnLst>
                                </p:cTn>
                              </p:par>
                              <p:par>
                                <p:cTn id="38" presetID="42" presetClass="path" presetSubtype="0" accel="50000" decel="50000" fill="hold" grpId="1" nodeType="withEffect">
                                  <p:stCondLst>
                                    <p:cond delay="0"/>
                                  </p:stCondLst>
                                  <p:childTnLst>
                                    <p:animMotion origin="layout" path="M 8.33333E-7 2.96296E-6 L -0.32044 -0.24398 " pathEditMode="relative" rAng="0" ptsTypes="AA">
                                      <p:cBhvr>
                                        <p:cTn id="39" dur="2000" fill="hold"/>
                                        <p:tgtEl>
                                          <p:spTgt spid="68"/>
                                        </p:tgtEl>
                                        <p:attrNameLst>
                                          <p:attrName>ppt_x</p:attrName>
                                          <p:attrName>ppt_y</p:attrName>
                                        </p:attrNameLst>
                                      </p:cBhvr>
                                      <p:rCtr x="-16029" y="-12199"/>
                                    </p:animMotion>
                                  </p:childTnLst>
                                </p:cTn>
                              </p:par>
                            </p:childTnLst>
                          </p:cTn>
                        </p:par>
                        <p:par>
                          <p:cTn id="40" fill="hold">
                            <p:stCondLst>
                              <p:cond delay="6000"/>
                            </p:stCondLst>
                            <p:childTnLst>
                              <p:par>
                                <p:cTn id="41" presetID="31" presetClass="exit" presetSubtype="0" fill="hold" grpId="2" nodeType="afterEffect">
                                  <p:stCondLst>
                                    <p:cond delay="0"/>
                                  </p:stCondLst>
                                  <p:childTnLst>
                                    <p:anim calcmode="lin" valueType="num">
                                      <p:cBhvr>
                                        <p:cTn id="42" dur="1000"/>
                                        <p:tgtEl>
                                          <p:spTgt spid="68"/>
                                        </p:tgtEl>
                                        <p:attrNameLst>
                                          <p:attrName>ppt_w</p:attrName>
                                        </p:attrNameLst>
                                      </p:cBhvr>
                                      <p:tavLst>
                                        <p:tav tm="0">
                                          <p:val>
                                            <p:strVal val="ppt_w"/>
                                          </p:val>
                                        </p:tav>
                                        <p:tav tm="100000">
                                          <p:val>
                                            <p:fltVal val="0"/>
                                          </p:val>
                                        </p:tav>
                                      </p:tavLst>
                                    </p:anim>
                                    <p:anim calcmode="lin" valueType="num">
                                      <p:cBhvr>
                                        <p:cTn id="43" dur="1000"/>
                                        <p:tgtEl>
                                          <p:spTgt spid="68"/>
                                        </p:tgtEl>
                                        <p:attrNameLst>
                                          <p:attrName>ppt_h</p:attrName>
                                        </p:attrNameLst>
                                      </p:cBhvr>
                                      <p:tavLst>
                                        <p:tav tm="0">
                                          <p:val>
                                            <p:strVal val="ppt_h"/>
                                          </p:val>
                                        </p:tav>
                                        <p:tav tm="100000">
                                          <p:val>
                                            <p:fltVal val="0"/>
                                          </p:val>
                                        </p:tav>
                                      </p:tavLst>
                                    </p:anim>
                                    <p:anim calcmode="lin" valueType="num">
                                      <p:cBhvr>
                                        <p:cTn id="44" dur="1000"/>
                                        <p:tgtEl>
                                          <p:spTgt spid="68"/>
                                        </p:tgtEl>
                                        <p:attrNameLst>
                                          <p:attrName>style.rotation</p:attrName>
                                        </p:attrNameLst>
                                      </p:cBhvr>
                                      <p:tavLst>
                                        <p:tav tm="0">
                                          <p:val>
                                            <p:fltVal val="0"/>
                                          </p:val>
                                        </p:tav>
                                        <p:tav tm="100000">
                                          <p:val>
                                            <p:fltVal val="90"/>
                                          </p:val>
                                        </p:tav>
                                      </p:tavLst>
                                    </p:anim>
                                    <p:animEffect transition="out" filter="fade">
                                      <p:cBhvr>
                                        <p:cTn id="45" dur="1000"/>
                                        <p:tgtEl>
                                          <p:spTgt spid="68"/>
                                        </p:tgtEl>
                                      </p:cBhvr>
                                    </p:animEffect>
                                    <p:set>
                                      <p:cBhvr>
                                        <p:cTn id="46" dur="1" fill="hold">
                                          <p:stCondLst>
                                            <p:cond delay="9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59" grpId="2"/>
      <p:bldP spid="68" grpId="0"/>
      <p:bldP spid="68" grpId="1"/>
      <p:bldP spid="68" grpId="2"/>
      <p:bldP spid="72" grpId="0"/>
      <p:bldP spid="72" grpId="1"/>
      <p:bldP spid="7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0705-8BFB-9749-BFC9-D401151A3AA5}"/>
              </a:ext>
            </a:extLst>
          </p:cNvPr>
          <p:cNvSpPr>
            <a:spLocks noGrp="1"/>
          </p:cNvSpPr>
          <p:nvPr>
            <p:ph type="title"/>
          </p:nvPr>
        </p:nvSpPr>
        <p:spPr/>
        <p:txBody>
          <a:bodyPr/>
          <a:lstStyle/>
          <a:p>
            <a:r>
              <a:rPr lang="en-US" dirty="0">
                <a:solidFill>
                  <a:srgbClr val="E8EADC"/>
                </a:solidFill>
              </a:rPr>
              <a:t>LLM Is a Next Word Predictor</a:t>
            </a:r>
          </a:p>
        </p:txBody>
      </p:sp>
      <p:sp>
        <p:nvSpPr>
          <p:cNvPr id="6" name="TextBox 5">
            <a:extLst>
              <a:ext uri="{FF2B5EF4-FFF2-40B4-BE49-F238E27FC236}">
                <a16:creationId xmlns:a16="http://schemas.microsoft.com/office/drawing/2014/main" id="{3ACED477-BE1F-BB16-8BC7-6B6EC830650A}"/>
              </a:ext>
            </a:extLst>
          </p:cNvPr>
          <p:cNvSpPr txBox="1"/>
          <p:nvPr/>
        </p:nvSpPr>
        <p:spPr>
          <a:xfrm>
            <a:off x="262648" y="2947449"/>
            <a:ext cx="2703882" cy="369332"/>
          </a:xfrm>
          <a:prstGeom prst="rect">
            <a:avLst/>
          </a:prstGeom>
          <a:noFill/>
        </p:spPr>
        <p:txBody>
          <a:bodyPr wrap="square" rtlCol="0">
            <a:spAutoFit/>
          </a:bodyPr>
          <a:lstStyle/>
          <a:p>
            <a:r>
              <a:rPr lang="en-US" dirty="0">
                <a:solidFill>
                  <a:srgbClr val="E8EADC"/>
                </a:solidFill>
              </a:rPr>
              <a:t>The quick brown fox jumps</a:t>
            </a:r>
          </a:p>
        </p:txBody>
      </p:sp>
      <p:cxnSp>
        <p:nvCxnSpPr>
          <p:cNvPr id="27" name="Straight Arrow Connector 26">
            <a:extLst>
              <a:ext uri="{FF2B5EF4-FFF2-40B4-BE49-F238E27FC236}">
                <a16:creationId xmlns:a16="http://schemas.microsoft.com/office/drawing/2014/main" id="{F0782EA3-3FEA-4FA3-366F-0F7848E0679D}"/>
              </a:ext>
            </a:extLst>
          </p:cNvPr>
          <p:cNvCxnSpPr>
            <a:cxnSpLocks/>
            <a:stCxn id="37" idx="0"/>
            <a:endCxn id="3" idx="1"/>
          </p:cNvCxnSpPr>
          <p:nvPr/>
        </p:nvCxnSpPr>
        <p:spPr>
          <a:xfrm flipV="1">
            <a:off x="1573681" y="2407655"/>
            <a:ext cx="1238718" cy="539794"/>
          </a:xfrm>
          <a:prstGeom prst="straightConnector1">
            <a:avLst/>
          </a:prstGeom>
          <a:ln w="12700">
            <a:solidFill>
              <a:srgbClr val="E8EADC"/>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31BF75D-216A-B339-C461-311EDA735786}"/>
              </a:ext>
            </a:extLst>
          </p:cNvPr>
          <p:cNvSpPr/>
          <p:nvPr/>
        </p:nvSpPr>
        <p:spPr>
          <a:xfrm>
            <a:off x="262648" y="2947449"/>
            <a:ext cx="2622065" cy="369332"/>
          </a:xfrm>
          <a:prstGeom prst="rect">
            <a:avLst/>
          </a:prstGeom>
          <a:noFill/>
          <a:ln>
            <a:solidFill>
              <a:srgbClr val="D493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defined">
            <a:extLst>
              <a:ext uri="{FF2B5EF4-FFF2-40B4-BE49-F238E27FC236}">
                <a16:creationId xmlns:a16="http://schemas.microsoft.com/office/drawing/2014/main" id="{9DDD4B4C-5DC8-52BF-B307-51FDD9FDF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399" y="2086187"/>
            <a:ext cx="642936" cy="6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7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27051</TotalTime>
  <Words>4253</Words>
  <Application>Microsoft Macintosh PowerPoint</Application>
  <PresentationFormat>Widescreen</PresentationFormat>
  <Paragraphs>337</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Aktiv Grotesk</vt:lpstr>
      <vt:lpstr>Google Sans</vt:lpstr>
      <vt:lpstr>Optimistic Display</vt:lpstr>
      <vt:lpstr>vendetta</vt:lpstr>
      <vt:lpstr>Aptos</vt:lpstr>
      <vt:lpstr>Arial</vt:lpstr>
      <vt:lpstr>Calibri</vt:lpstr>
      <vt:lpstr>Calibri Light</vt:lpstr>
      <vt:lpstr>Office Theme</vt:lpstr>
      <vt:lpstr>AI, ML, DL, and GenAI</vt:lpstr>
      <vt:lpstr>What Do Machines Learn?</vt:lpstr>
      <vt:lpstr>What Do Machines Learn?</vt:lpstr>
      <vt:lpstr>What Do Machines Learn?</vt:lpstr>
      <vt:lpstr>What Do Machines Learn?</vt:lpstr>
      <vt:lpstr>What Do Machines Learn?</vt:lpstr>
      <vt:lpstr>Large Language Models</vt:lpstr>
      <vt:lpstr>Large Language Models</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Is a Next Word Predictor</vt:lpstr>
      <vt:lpstr>LLM Pays Attention to the Context When Predicting the Next Word</vt:lpstr>
      <vt:lpstr>LLM Pays Attention to the Context When Predicting the Next Word</vt:lpstr>
      <vt:lpstr>LLM Produces a Stop Word</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 Bingyang</dc:creator>
  <cp:lastModifiedBy>Wei, Bingyang</cp:lastModifiedBy>
  <cp:revision>4462</cp:revision>
  <dcterms:created xsi:type="dcterms:W3CDTF">2023-02-07T14:48:39Z</dcterms:created>
  <dcterms:modified xsi:type="dcterms:W3CDTF">2025-11-18T22:31:55Z</dcterms:modified>
</cp:coreProperties>
</file>