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73" r:id="rId4"/>
    <p:sldId id="274" r:id="rId5"/>
    <p:sldId id="257" r:id="rId6"/>
    <p:sldId id="258" r:id="rId7"/>
    <p:sldId id="268" r:id="rId8"/>
    <p:sldId id="269" r:id="rId9"/>
    <p:sldId id="270" r:id="rId10"/>
    <p:sldId id="266" r:id="rId11"/>
    <p:sldId id="271" r:id="rId12"/>
    <p:sldId id="267" r:id="rId13"/>
    <p:sldId id="259" r:id="rId14"/>
    <p:sldId id="260" r:id="rId15"/>
    <p:sldId id="261" r:id="rId16"/>
    <p:sldId id="262" r:id="rId17"/>
    <p:sldId id="275" r:id="rId18"/>
  </p:sldIdLst>
  <p:sldSz cx="9144000" cy="6858000" type="letter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2AC"/>
    <a:srgbClr val="12C3F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>
              <a:defRPr sz="1200"/>
            </a:lvl1pPr>
          </a:lstStyle>
          <a:p>
            <a:fld id="{B6727E46-CDD8-45A7-BA22-288E977DB785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>
              <a:defRPr sz="1200"/>
            </a:lvl1pPr>
          </a:lstStyle>
          <a:p>
            <a:fld id="{80C2E783-987E-49E6-91E6-FEE229E75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160520" cy="365760"/>
          </a:xfrm>
          <a:prstGeom prst="rect">
            <a:avLst/>
          </a:prstGeom>
        </p:spPr>
        <p:txBody>
          <a:bodyPr vert="horz" lIns="96627" tIns="48314" rIns="96627" bIns="483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2"/>
            <a:ext cx="4160520" cy="365760"/>
          </a:xfrm>
          <a:prstGeom prst="rect">
            <a:avLst/>
          </a:prstGeom>
        </p:spPr>
        <p:txBody>
          <a:bodyPr vert="horz" lIns="96627" tIns="48314" rIns="96627" bIns="48314" rtlCol="0"/>
          <a:lstStyle>
            <a:lvl1pPr algn="r">
              <a:defRPr sz="1200"/>
            </a:lvl1pPr>
          </a:lstStyle>
          <a:p>
            <a:fld id="{8C02F89D-DBFA-4EB0-8FDE-B8AD901AB930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7" tIns="48314" rIns="96627" bIns="483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6627" tIns="48314" rIns="96627" bIns="483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2"/>
            <a:ext cx="4160520" cy="365760"/>
          </a:xfrm>
          <a:prstGeom prst="rect">
            <a:avLst/>
          </a:prstGeom>
        </p:spPr>
        <p:txBody>
          <a:bodyPr vert="horz" lIns="96627" tIns="48314" rIns="96627" bIns="483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2"/>
            <a:ext cx="4160520" cy="365760"/>
          </a:xfrm>
          <a:prstGeom prst="rect">
            <a:avLst/>
          </a:prstGeom>
        </p:spPr>
        <p:txBody>
          <a:bodyPr vert="horz" lIns="96627" tIns="48314" rIns="96627" bIns="48314" rtlCol="0" anchor="b"/>
          <a:lstStyle>
            <a:lvl1pPr algn="r">
              <a:defRPr sz="1200"/>
            </a:lvl1pPr>
          </a:lstStyle>
          <a:p>
            <a:fld id="{633CEEC8-269F-46AB-98E2-5D8694930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2121-01B9-4260-AB1C-1D134263D152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90DD-A119-4754-ACD0-5203BB357623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2353-602A-4932-84D0-758D2339426E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F184-AED1-4749-AFA0-2A61DCA5DFD3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7A8E-0B8B-4906-AE99-8B8C10802A40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16940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16940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C501-C52C-4ECF-880D-9B049994DF18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4606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4606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106F-E219-4692-B1F9-1F1ADAB9DB9E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0F34-2E22-4386-BA54-7BCB86769C25}" type="datetime1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A9CA-AD65-4D40-9027-3E7729F0AA09}" type="datetime1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AA22-10DE-4E2B-AD40-3520FC20907C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7794-1DE0-4C87-A7CB-D6C1B0D5962E}" type="datetime1">
              <a:rPr lang="en-US" smtClean="0"/>
              <a:t>3/1/2013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9268E6-5088-4FC5-8E6B-297AF356E5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D638D9-D4B6-4374-B536-6703E04979C2}" type="datetime1">
              <a:rPr lang="en-US" smtClean="0"/>
              <a:t>3/1/2013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200" b="1" kern="1200" cap="none" spc="-100" baseline="0">
          <a:ln>
            <a:noFill/>
          </a:ln>
          <a:solidFill>
            <a:srgbClr val="0070C0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400050" indent="-285750" algn="l" defTabSz="914400" rtl="0" eaLnBrk="1" latinLnBrk="0" hangingPunct="1">
        <a:spcBef>
          <a:spcPct val="20000"/>
        </a:spcBef>
        <a:buClr>
          <a:srgbClr val="0070C0"/>
        </a:buClr>
        <a:buFont typeface="+mj-lt"/>
        <a:buAutoNum type="arabicPeriod"/>
        <a:defRPr sz="2200" b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Haivision </a:t>
            </a:r>
            <a:r>
              <a:rPr lang="en-US" dirty="0" err="1" smtClean="0"/>
              <a:t>ViperMax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Quick Recording Guide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1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" y="1504950"/>
            <a:ext cx="3667125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Record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The Record button turns green to indicate that the appliance is actively recording, and the counter starts counting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Done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To end the recording and publish the </a:t>
            </a:r>
            <a:r>
              <a:rPr lang="en-US" sz="1400" dirty="0" smtClean="0"/>
              <a:t>video asset</a:t>
            </a:r>
            <a:r>
              <a:rPr lang="en-US" sz="1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6080" y="2955290"/>
            <a:ext cx="1150620" cy="298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5660" y="3267075"/>
            <a:ext cx="830580" cy="276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35475" y="1504950"/>
            <a:ext cx="3657600" cy="2143126"/>
            <a:chOff x="4435475" y="1504950"/>
            <a:chExt cx="3657600" cy="214312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75" y="1504950"/>
              <a:ext cx="3657600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674" r="66355"/>
            <a:stretch/>
          </p:blipFill>
          <p:spPr bwMode="auto">
            <a:xfrm>
              <a:off x="4435475" y="2955289"/>
              <a:ext cx="1233805" cy="692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1"/>
            <a:ext cx="2768600" cy="162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1304-CE2F-4BD5-AB2B-1793BE024F25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slides are for reference should the </a:t>
            </a:r>
            <a:r>
              <a:rPr lang="en-US" sz="2400" dirty="0" err="1" smtClean="0"/>
              <a:t>ViperMax</a:t>
            </a:r>
            <a:r>
              <a:rPr lang="en-US" sz="2400" dirty="0" smtClean="0"/>
              <a:t> lose the default settings from </a:t>
            </a:r>
            <a:r>
              <a:rPr lang="en-US" sz="2400" dirty="0" smtClean="0">
                <a:hlinkClick r:id="rId2" action="ppaction://hlinksldjump"/>
              </a:rPr>
              <a:t>page 5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C501-C52C-4ECF-880D-9B049994DF18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Setup: </a:t>
            </a:r>
            <a:r>
              <a:rPr lang="en-US" dirty="0" smtClean="0"/>
              <a:t>Video</a:t>
            </a:r>
            <a:br>
              <a:rPr lang="en-US" dirty="0" smtClean="0"/>
            </a:br>
            <a:r>
              <a:rPr lang="en-US" sz="2000" b="0" i="1" dirty="0" smtClean="0">
                <a:solidFill>
                  <a:srgbClr val="000000"/>
                </a:solidFill>
              </a:rPr>
              <a:t>Use these steps if the defaults in previous slide appear incorrect</a:t>
            </a:r>
            <a:endParaRPr lang="en-US" b="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/>
          <a:lstStyle/>
          <a:p>
            <a:pPr indent="-400050"/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Stream &amp; Record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Video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16563"/>
            <a:ext cx="3667125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8401" y="2286000"/>
            <a:ext cx="2235200" cy="356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17333"/>
            <a:ext cx="3676650" cy="21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10200" y="2133600"/>
            <a:ext cx="2514601" cy="28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512-7AE6-4B09-AC82-B6C259210BDA}" type="datetime1">
              <a:rPr lang="en-US" smtClean="0"/>
              <a:t>3/1/2013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98" y="1516563"/>
            <a:ext cx="3667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16562"/>
            <a:ext cx="3676650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r>
              <a:rPr lang="en-US" dirty="0" smtClean="0"/>
              <a:t>Setup: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Source 1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COMP2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2126" y="2962275"/>
            <a:ext cx="1812924" cy="2998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1627" y="3305176"/>
            <a:ext cx="781049" cy="28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3DB7-07E9-4732-BCB7-42C0CF03AC55}" type="datetime1">
              <a:rPr lang="en-US" smtClean="0"/>
              <a:t>3/1/2013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98" y="1516563"/>
            <a:ext cx="3667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16562"/>
            <a:ext cx="3676650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Setup: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Source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None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2351" y="2962275"/>
            <a:ext cx="1812924" cy="2998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48527" y="3305176"/>
            <a:ext cx="781049" cy="28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DB16-9E91-4A3D-B5DD-D41A3E076799}" type="datetime1">
              <a:rPr lang="en-US" smtClean="0"/>
              <a:t>3/1/2013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46" y="1507037"/>
            <a:ext cx="3676650" cy="21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07037"/>
            <a:ext cx="3676650" cy="21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Setup: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Audio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RCA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Apply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2228" y="2409825"/>
            <a:ext cx="2479221" cy="2998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50776" r="77851" b="34343"/>
          <a:stretch/>
        </p:blipFill>
        <p:spPr bwMode="auto">
          <a:xfrm flipH="1">
            <a:off x="6093823" y="2597648"/>
            <a:ext cx="324511" cy="321766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9287" y="2052638"/>
            <a:ext cx="1062038" cy="9572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0" t="51550" r="13714" b="34573"/>
          <a:stretch/>
        </p:blipFill>
        <p:spPr bwMode="auto">
          <a:xfrm>
            <a:off x="4934315" y="2619375"/>
            <a:ext cx="302765" cy="300038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800" y="3305176"/>
            <a:ext cx="900112" cy="280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E33A-D061-4B63-BDD7-166F84FC573C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7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r>
              <a:rPr lang="en-US" dirty="0" smtClean="0"/>
              <a:t>Setup</a:t>
            </a:r>
            <a:r>
              <a:rPr lang="en-US" dirty="0"/>
              <a:t> </a:t>
            </a:r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895600"/>
          </a:xfrm>
        </p:spPr>
        <p:txBody>
          <a:bodyPr>
            <a:normAutofit/>
          </a:bodyPr>
          <a:lstStyle/>
          <a:p>
            <a:pPr marL="403225" indent="-403225"/>
            <a:r>
              <a:rPr lang="en-US" dirty="0" smtClean="0">
                <a:solidFill>
                  <a:srgbClr val="000000"/>
                </a:solidFill>
              </a:rPr>
              <a:t>Session settings should appear like above.</a:t>
            </a:r>
          </a:p>
          <a:p>
            <a:pPr marL="403225" indent="-403225"/>
            <a:r>
              <a:rPr lang="en-US" dirty="0" smtClean="0">
                <a:solidFill>
                  <a:srgbClr val="000000"/>
                </a:solidFill>
              </a:rPr>
              <a:t>Return to </a:t>
            </a:r>
            <a:r>
              <a:rPr lang="en-US" dirty="0" smtClean="0">
                <a:solidFill>
                  <a:srgbClr val="000000"/>
                </a:solidFill>
                <a:hlinkClick r:id="rId2" action="ppaction://hlinksldjump"/>
              </a:rPr>
              <a:t>page 6</a:t>
            </a:r>
            <a:r>
              <a:rPr lang="en-US" dirty="0" smtClean="0">
                <a:solidFill>
                  <a:srgbClr val="000000"/>
                </a:solidFill>
              </a:rPr>
              <a:t> for Metadata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FE4-E96C-4B5D-80D6-7CB5BF0BBC8E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16</a:t>
            </a:fld>
            <a:endParaRPr 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4" y="1517333"/>
            <a:ext cx="3676650" cy="21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94" y="2155826"/>
            <a:ext cx="2526224" cy="8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7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Vaddio</a:t>
            </a:r>
            <a:r>
              <a:rPr lang="en-US" dirty="0" smtClean="0"/>
              <a:t> Remote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400050"/>
            <a:r>
              <a:rPr lang="en-US" dirty="0" smtClean="0"/>
              <a:t>Power</a:t>
            </a:r>
          </a:p>
          <a:p>
            <a:pPr marL="398463" lvl="1" indent="0">
              <a:buNone/>
            </a:pPr>
            <a:r>
              <a:rPr lang="en-US" sz="2000" i="1" dirty="0"/>
              <a:t>Controlled by </a:t>
            </a:r>
            <a:r>
              <a:rPr lang="en-US" sz="2000" i="1" dirty="0" err="1" smtClean="0"/>
              <a:t>Crestron</a:t>
            </a:r>
            <a:r>
              <a:rPr lang="en-US" sz="2000" i="1" dirty="0" smtClean="0"/>
              <a:t> touch panel</a:t>
            </a:r>
            <a:endParaRPr lang="en-US" sz="2000" i="1" dirty="0"/>
          </a:p>
          <a:p>
            <a:pPr indent="-400050"/>
            <a:r>
              <a:rPr lang="en-US" dirty="0" smtClean="0"/>
              <a:t>Camera Control</a:t>
            </a:r>
          </a:p>
          <a:p>
            <a:pPr marL="400050" lvl="1" indent="-160338"/>
            <a:r>
              <a:rPr lang="en-US" sz="2000" dirty="0" smtClean="0"/>
              <a:t>Pan</a:t>
            </a:r>
          </a:p>
          <a:p>
            <a:pPr marL="400050" lvl="1" indent="-160338"/>
            <a:r>
              <a:rPr lang="en-US" sz="2000" dirty="0" smtClean="0"/>
              <a:t>Tilt</a:t>
            </a:r>
          </a:p>
          <a:p>
            <a:pPr marL="400050" lvl="1" indent="-160338"/>
            <a:r>
              <a:rPr lang="en-US" sz="2000" dirty="0" smtClean="0"/>
              <a:t>Zoom</a:t>
            </a:r>
          </a:p>
          <a:p>
            <a:pPr indent="-400050"/>
            <a:r>
              <a:rPr lang="en-US" dirty="0" smtClean="0"/>
              <a:t>Presets</a:t>
            </a:r>
          </a:p>
          <a:p>
            <a:pPr marL="400050" lvl="1" indent="-160338"/>
            <a:r>
              <a:rPr lang="en-US" sz="2000" dirty="0"/>
              <a:t>1-Captures north </a:t>
            </a:r>
            <a:r>
              <a:rPr lang="en-US" sz="2000" dirty="0" smtClean="0"/>
              <a:t>wall and presenter from head to toe</a:t>
            </a:r>
          </a:p>
          <a:p>
            <a:pPr marL="400050" lvl="1" indent="-160338"/>
            <a:r>
              <a:rPr lang="en-US" sz="2000" dirty="0" smtClean="0"/>
              <a:t>2-Captures the whiteboard area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C501-C52C-4ECF-880D-9B049994DF18}" type="datetime1">
              <a:rPr lang="en-US" smtClean="0"/>
              <a:t>3/1/2013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http://catalogs.infocommiq.com/avcat/images/products/enlarge/IR%20Remote%20Comman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0" b="97585" l="12339" r="91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53" y="1295400"/>
            <a:ext cx="2260248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2 (Accent Bar) 7"/>
          <p:cNvSpPr/>
          <p:nvPr/>
        </p:nvSpPr>
        <p:spPr>
          <a:xfrm flipH="1">
            <a:off x="1524000" y="2286000"/>
            <a:ext cx="1752600" cy="1600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320"/>
              <a:gd name="adj6" fmla="val -59330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2 (Accent Bar) 10"/>
          <p:cNvSpPr/>
          <p:nvPr/>
        </p:nvSpPr>
        <p:spPr>
          <a:xfrm flipH="1">
            <a:off x="1524000" y="1752600"/>
            <a:ext cx="1600200" cy="1524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830"/>
              <a:gd name="adj6" fmla="val -72597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2 (Accent Bar) 11"/>
          <p:cNvSpPr/>
          <p:nvPr/>
        </p:nvSpPr>
        <p:spPr>
          <a:xfrm flipH="1">
            <a:off x="1524000" y="4265720"/>
            <a:ext cx="1752600" cy="8001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2320"/>
              <a:gd name="adj6" fmla="val -59330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tabLst>
                <a:tab pos="6400800" algn="r"/>
              </a:tabLst>
            </a:pPr>
            <a:r>
              <a:rPr lang="en-US" dirty="0" smtClean="0"/>
              <a:t>Activate Room AV </a:t>
            </a:r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 err="1" smtClean="0"/>
              <a:t>Crestron</a:t>
            </a:r>
            <a:r>
              <a:rPr lang="en-US" sz="1800" dirty="0" smtClean="0"/>
              <a:t> Control Panel ………………………………….....</a:t>
            </a:r>
            <a:r>
              <a:rPr lang="en-US" sz="1800" dirty="0"/>
              <a:t>	</a:t>
            </a:r>
            <a:r>
              <a:rPr lang="en-US" sz="1800" dirty="0" smtClean="0"/>
              <a:t>3</a:t>
            </a:r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 smtClean="0"/>
              <a:t>Microphone ………………………………………………….	4</a:t>
            </a:r>
            <a:endParaRPr lang="en-US" sz="1800" dirty="0"/>
          </a:p>
          <a:p>
            <a:pPr marL="346075" indent="-346075"/>
            <a:r>
              <a:rPr lang="en-US" dirty="0" err="1" smtClean="0"/>
              <a:t>ViperMax</a:t>
            </a:r>
            <a:r>
              <a:rPr lang="en-US" dirty="0" smtClean="0"/>
              <a:t> Recording (Quick Start)</a:t>
            </a:r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/>
              <a:t>Log </a:t>
            </a:r>
            <a:r>
              <a:rPr lang="en-US" sz="1800" dirty="0" smtClean="0"/>
              <a:t>In ………………………………………………………...	5</a:t>
            </a:r>
            <a:endParaRPr lang="en-US" sz="1800" dirty="0"/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 smtClean="0"/>
              <a:t>Defaults ……………………………………………………...</a:t>
            </a:r>
            <a:r>
              <a:rPr lang="en-US" sz="1800" dirty="0"/>
              <a:t>	</a:t>
            </a:r>
            <a:r>
              <a:rPr lang="en-US" sz="1800" dirty="0" smtClean="0"/>
              <a:t>6</a:t>
            </a:r>
            <a:endParaRPr lang="en-US" sz="1800" dirty="0"/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 smtClean="0"/>
              <a:t>Metadata …………………………………………………….	7</a:t>
            </a:r>
            <a:endParaRPr lang="en-US" sz="1800" dirty="0"/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 smtClean="0"/>
              <a:t>Recording …………………………………………………..	10</a:t>
            </a:r>
            <a:endParaRPr lang="en-US" sz="1800" dirty="0"/>
          </a:p>
          <a:p>
            <a:pPr marL="346075" indent="-346075"/>
            <a:r>
              <a:rPr lang="en-US" dirty="0" smtClean="0"/>
              <a:t>Recording Setup</a:t>
            </a:r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/>
              <a:t>Reference when defaults are </a:t>
            </a:r>
            <a:r>
              <a:rPr lang="en-US" sz="1800" dirty="0" smtClean="0"/>
              <a:t>incorrect ………………….	12</a:t>
            </a:r>
            <a:endParaRPr lang="en-US" sz="1800" dirty="0"/>
          </a:p>
          <a:p>
            <a:pPr marL="346075" indent="-346075"/>
            <a:r>
              <a:rPr lang="en-US" dirty="0" smtClean="0"/>
              <a:t>Camera Remote</a:t>
            </a:r>
          </a:p>
          <a:p>
            <a:pPr marL="514350" lvl="1" indent="-168275">
              <a:tabLst>
                <a:tab pos="6400800" algn="r"/>
              </a:tabLst>
            </a:pPr>
            <a:r>
              <a:rPr lang="en-US" sz="1800" dirty="0" err="1"/>
              <a:t>Vaddio</a:t>
            </a:r>
            <a:r>
              <a:rPr lang="en-US" sz="1800" dirty="0"/>
              <a:t> Remote Quick </a:t>
            </a:r>
            <a:r>
              <a:rPr lang="en-US" sz="1800" dirty="0" smtClean="0"/>
              <a:t>Reference ………………………...	17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F184-AED1-4749-AFA0-2A61DCA5DFD3}" type="datetime1">
              <a:rPr lang="en-US" smtClean="0"/>
              <a:t>3/1/2013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9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Room </a:t>
            </a:r>
            <a:r>
              <a:rPr lang="en-US" dirty="0" smtClean="0"/>
              <a:t>A/V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/>
          <a:lstStyle/>
          <a:p>
            <a:pPr indent="-400050"/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Power</a:t>
            </a:r>
          </a:p>
          <a:p>
            <a:pPr indent="-400050"/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Monitors On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Camera</a:t>
            </a:r>
            <a:endParaRPr lang="en-US" dirty="0"/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 smtClean="0"/>
              <a:t>Select Preset 1</a:t>
            </a:r>
          </a:p>
          <a:p>
            <a:pPr marL="639445" lvl="3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US" sz="1200" i="1" dirty="0"/>
              <a:t>This will pan and focus the camera to the north wall centered on the whiteboard</a:t>
            </a:r>
            <a:r>
              <a:rPr lang="en-US" sz="1200" i="1" dirty="0" smtClean="0"/>
              <a:t>.</a:t>
            </a:r>
          </a:p>
          <a:p>
            <a:pPr marL="639445" lvl="3" indent="0">
              <a:spcBef>
                <a:spcPts val="0"/>
              </a:spcBef>
              <a:buClr>
                <a:srgbClr val="0070C0"/>
              </a:buClr>
              <a:buNone/>
            </a:pPr>
            <a:endParaRPr lang="en-US" sz="1200" i="1" dirty="0"/>
          </a:p>
          <a:p>
            <a:pPr marL="639445" lvl="3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US" sz="1200" i="1" dirty="0" smtClean="0"/>
              <a:t>If camera is blurry: Use the </a:t>
            </a:r>
            <a:r>
              <a:rPr lang="en-US" sz="1200" i="1" dirty="0" err="1" smtClean="0"/>
              <a:t>Vaddio</a:t>
            </a:r>
            <a:r>
              <a:rPr lang="en-US" sz="1200" i="1" dirty="0" smtClean="0"/>
              <a:t> Remote in the cabinet and click the Auto Focus button.</a:t>
            </a:r>
            <a:endParaRPr lang="en-US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7162802" y="3299460"/>
            <a:ext cx="838199" cy="28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8307-78DA-4E1F-BE29-47D9A58724B3}" type="datetime1">
              <a:rPr lang="en-US" smtClean="0"/>
              <a:t>3/1/2013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:\Users\lbaxter\Dropbox\Brite\Haivision\Crestron_CameraCont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19739"/>
            <a:ext cx="367665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baxter\Dropbox\Brite\Haivision\Crestron_Monitor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564"/>
            <a:ext cx="367665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38676" y="2571750"/>
            <a:ext cx="533398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3333751" y="1685926"/>
            <a:ext cx="533400" cy="381000"/>
          </a:xfrm>
          <a:prstGeom prst="borderCallout2">
            <a:avLst>
              <a:gd name="adj1" fmla="val 101250"/>
              <a:gd name="adj2" fmla="val 100596"/>
              <a:gd name="adj3" fmla="val 626250"/>
              <a:gd name="adj4" fmla="val 101191"/>
              <a:gd name="adj5" fmla="val 627500"/>
              <a:gd name="adj6" fmla="val -27024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2 13"/>
          <p:cNvSpPr/>
          <p:nvPr/>
        </p:nvSpPr>
        <p:spPr>
          <a:xfrm>
            <a:off x="1495425" y="2481263"/>
            <a:ext cx="1647825" cy="328612"/>
          </a:xfrm>
          <a:prstGeom prst="borderCallout2">
            <a:avLst>
              <a:gd name="adj1" fmla="val 51250"/>
              <a:gd name="adj2" fmla="val -297"/>
              <a:gd name="adj3" fmla="val 51250"/>
              <a:gd name="adj4" fmla="val -64666"/>
              <a:gd name="adj5" fmla="val 649783"/>
              <a:gd name="adj6" fmla="val -64576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29276" y="2240280"/>
            <a:ext cx="533398" cy="220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catalogs.infocommiq.com/avcat/images/products/enlarge/IR%20Remote%20Comma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4749" r="9824" b="58314"/>
          <a:stretch/>
        </p:blipFill>
        <p:spPr bwMode="auto">
          <a:xfrm>
            <a:off x="5947163" y="5638800"/>
            <a:ext cx="2274186" cy="1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5629276" y="6076060"/>
            <a:ext cx="743711" cy="228600"/>
          </a:xfrm>
          <a:prstGeom prst="rightArrow">
            <a:avLst>
              <a:gd name="adj1" fmla="val 50000"/>
              <a:gd name="adj2" fmla="val 7367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2" y="1519739"/>
            <a:ext cx="3675888" cy="2151888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pic>
        <p:nvPicPr>
          <p:cNvPr id="8" name="Picture 2" descr="O:\Software &amp; Hardware\Hardware\Haivision\Crestron_AudioRecord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388"/>
            <a:ext cx="367665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Room A/V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/>
          <a:lstStyle/>
          <a:p>
            <a:pPr indent="-400050"/>
            <a:r>
              <a:rPr lang="en-US" dirty="0" smtClean="0">
                <a:solidFill>
                  <a:srgbClr val="000000"/>
                </a:solidFill>
              </a:rPr>
              <a:t>Verify </a:t>
            </a:r>
            <a:r>
              <a:rPr lang="en-US" dirty="0" smtClean="0"/>
              <a:t>Recording Volume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 smtClean="0"/>
              <a:t>Press touchscreen arrows to adjust</a:t>
            </a:r>
            <a:endParaRPr lang="en-US" dirty="0"/>
          </a:p>
          <a:p>
            <a:pPr indent="-400050"/>
            <a:r>
              <a:rPr lang="en-US" dirty="0" smtClean="0">
                <a:solidFill>
                  <a:srgbClr val="000000"/>
                </a:solidFill>
              </a:rPr>
              <a:t>Verify </a:t>
            </a:r>
            <a:r>
              <a:rPr lang="en-US" dirty="0" smtClean="0"/>
              <a:t>Speaker Volume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Press </a:t>
            </a:r>
            <a:r>
              <a:rPr lang="en-US" sz="1400" dirty="0" smtClean="0"/>
              <a:t>physical buttons to adjust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403225" indent="-403225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000000"/>
                </a:solidFill>
              </a:rPr>
              <a:t>Turn </a:t>
            </a:r>
            <a:r>
              <a:rPr lang="en-US" dirty="0">
                <a:solidFill>
                  <a:srgbClr val="000000"/>
                </a:solidFill>
              </a:rPr>
              <a:t>on</a:t>
            </a:r>
            <a:r>
              <a:rPr lang="en-US" dirty="0"/>
              <a:t> </a:t>
            </a:r>
            <a:r>
              <a:rPr lang="en-US" dirty="0" err="1"/>
              <a:t>Lavalier</a:t>
            </a:r>
            <a:r>
              <a:rPr lang="en-US" dirty="0"/>
              <a:t> Microphone 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200" dirty="0"/>
              <a:t>Proper position is </a:t>
            </a:r>
            <a:r>
              <a:rPr lang="en-US" sz="1200" dirty="0" smtClean="0"/>
              <a:t>center of the body </a:t>
            </a:r>
            <a:r>
              <a:rPr lang="en-US" sz="1200" dirty="0"/>
              <a:t>about one </a:t>
            </a:r>
            <a:r>
              <a:rPr lang="en-US" sz="1200" dirty="0" smtClean="0"/>
              <a:t>hand’s </a:t>
            </a:r>
            <a:r>
              <a:rPr lang="en-US" sz="1200" dirty="0"/>
              <a:t>width below the chin.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200" dirty="0"/>
              <a:t>Unmute the microphone (top center of transmitter, slide button away from the word MUTE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3043738"/>
            <a:ext cx="689675" cy="5376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8307-78DA-4E1F-BE29-47D9A58724B3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3124200"/>
            <a:ext cx="533398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6"/>
          <p:cNvSpPr/>
          <p:nvPr/>
        </p:nvSpPr>
        <p:spPr>
          <a:xfrm>
            <a:off x="3363011" y="2366240"/>
            <a:ext cx="533400" cy="381000"/>
          </a:xfrm>
          <a:prstGeom prst="borderCallout2">
            <a:avLst>
              <a:gd name="adj1" fmla="val 45570"/>
              <a:gd name="adj2" fmla="val 100596"/>
              <a:gd name="adj3" fmla="val 357450"/>
              <a:gd name="adj4" fmla="val 99819"/>
              <a:gd name="adj5" fmla="val 439340"/>
              <a:gd name="adj6" fmla="val 99148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2 13"/>
          <p:cNvSpPr/>
          <p:nvPr/>
        </p:nvSpPr>
        <p:spPr>
          <a:xfrm>
            <a:off x="1495425" y="2590800"/>
            <a:ext cx="1647825" cy="533400"/>
          </a:xfrm>
          <a:prstGeom prst="borderCallout2">
            <a:avLst>
              <a:gd name="adj1" fmla="val 51250"/>
              <a:gd name="adj2" fmla="val -297"/>
              <a:gd name="adj3" fmla="val 51250"/>
              <a:gd name="adj4" fmla="val -64666"/>
              <a:gd name="adj5" fmla="val 458327"/>
              <a:gd name="adj6" fmla="val -64114"/>
            </a:avLst>
          </a:prstGeom>
          <a:noFill/>
          <a:ln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282313" y="2024062"/>
            <a:ext cx="134112" cy="228600"/>
          </a:xfrm>
          <a:prstGeom prst="rightArrow">
            <a:avLst>
              <a:gd name="adj1" fmla="val 50000"/>
              <a:gd name="adj2" fmla="val 7367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197217" y="2024062"/>
            <a:ext cx="134112" cy="228600"/>
          </a:xfrm>
          <a:prstGeom prst="rightArrow">
            <a:avLst>
              <a:gd name="adj1" fmla="val 50000"/>
              <a:gd name="adj2" fmla="val 618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19600" y="1981200"/>
            <a:ext cx="181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-1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Pinch to Open</a:t>
            </a:r>
            <a:endParaRPr lang="en-US" sz="2000" b="1" spc="-1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4472209" y="2656490"/>
            <a:ext cx="402019" cy="228600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16564"/>
            <a:ext cx="3676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Quick Start: Log </a:t>
            </a:r>
            <a:r>
              <a:rPr lang="en-US" dirty="0" smtClean="0"/>
              <a:t>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/>
          <a:lstStyle/>
          <a:p>
            <a:pPr indent="-400050"/>
            <a:r>
              <a:rPr lang="en-US" dirty="0"/>
              <a:t>Touch the screen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Enter PIN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Press Confirm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6564"/>
            <a:ext cx="3676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62802" y="3299460"/>
            <a:ext cx="838199" cy="28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8307-78DA-4E1F-BE29-47D9A58724B3}" type="datetime1">
              <a:rPr lang="en-US" smtClean="0"/>
              <a:t>3/1/2013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r>
              <a:rPr lang="en-US" dirty="0" smtClean="0"/>
              <a:t>Defaults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/>
          <a:lstStyle/>
          <a:p>
            <a:pPr indent="-400050"/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Stream &amp; Record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316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Start</a:t>
            </a:r>
            <a:endParaRPr lang="en-US" dirty="0"/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endParaRPr lang="en-US" sz="1400" dirty="0" smtClean="0"/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endParaRPr lang="en-US" sz="1400" dirty="0"/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i="1" dirty="0" smtClean="0"/>
              <a:t>If the screen does not read like this follow the steps in the </a:t>
            </a:r>
            <a:r>
              <a:rPr lang="en-US" sz="1400" i="1" dirty="0" smtClean="0">
                <a:hlinkClick r:id="rId2" action="ppaction://hlinksldjump"/>
              </a:rPr>
              <a:t>Recording Setup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1516563"/>
            <a:ext cx="3667125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8401" y="2286000"/>
            <a:ext cx="2235200" cy="356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17333"/>
            <a:ext cx="3676650" cy="21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D512-7AE6-4B09-AC82-B6C259210BDA}" type="datetime1">
              <a:rPr lang="en-US" smtClean="0"/>
              <a:t>3/1/2013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22600" y="2155826"/>
            <a:ext cx="2515871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COMP2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2600" y="2441924"/>
            <a:ext cx="2515871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RCA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2600" y="2728022"/>
            <a:ext cx="2515871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55826"/>
            <a:ext cx="2526224" cy="8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86600" y="3270703"/>
            <a:ext cx="955675" cy="356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495426"/>
            <a:ext cx="3676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07037"/>
            <a:ext cx="3676650" cy="216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8281" y="2155826"/>
            <a:ext cx="2515871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COMP2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8281" y="2441924"/>
            <a:ext cx="2515871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RCA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8281" y="2728022"/>
            <a:ext cx="2515871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Setup: </a:t>
            </a:r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Metadata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Title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Keyboard in the </a:t>
            </a:r>
            <a:r>
              <a:rPr lang="en-US" sz="1400" dirty="0" smtClean="0"/>
              <a:t>left cabinet </a:t>
            </a:r>
            <a:r>
              <a:rPr lang="en-US" sz="1400" dirty="0"/>
              <a:t>can be used for typing once the </a:t>
            </a:r>
            <a:r>
              <a:rPr lang="en-US" sz="1400" dirty="0" smtClean="0"/>
              <a:t>Title/Description </a:t>
            </a:r>
            <a:r>
              <a:rPr lang="en-US" sz="1400" dirty="0"/>
              <a:t>is selected.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8280" y="2711449"/>
            <a:ext cx="2503169" cy="271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57577" y="2202181"/>
            <a:ext cx="2587863" cy="254000"/>
            <a:chOff x="1395175" y="2208530"/>
            <a:chExt cx="2587863" cy="254000"/>
          </a:xfrm>
        </p:grpSpPr>
        <p:sp>
          <p:nvSpPr>
            <p:cNvPr id="18" name="Rectangle 17"/>
            <p:cNvSpPr/>
            <p:nvPr/>
          </p:nvSpPr>
          <p:spPr>
            <a:xfrm>
              <a:off x="1498918" y="2208530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Please enter a title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1395175" y="2208530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57577" y="2484756"/>
            <a:ext cx="2587863" cy="254000"/>
            <a:chOff x="1395175" y="2491105"/>
            <a:chExt cx="2587863" cy="254000"/>
          </a:xfrm>
        </p:grpSpPr>
        <p:sp>
          <p:nvSpPr>
            <p:cNvPr id="21" name="Rectangle 20"/>
            <p:cNvSpPr/>
            <p:nvPr/>
          </p:nvSpPr>
          <p:spPr>
            <a:xfrm>
              <a:off x="1498918" y="2491105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Please enter a description</a:t>
              </a:r>
              <a:endParaRPr lang="en-US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1395175" y="2491105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57577" y="2767330"/>
            <a:ext cx="2587863" cy="254000"/>
            <a:chOff x="1395175" y="2773680"/>
            <a:chExt cx="2587863" cy="254000"/>
          </a:xfrm>
        </p:grpSpPr>
        <p:sp>
          <p:nvSpPr>
            <p:cNvPr id="24" name="Rectangle 23"/>
            <p:cNvSpPr/>
            <p:nvPr/>
          </p:nvSpPr>
          <p:spPr>
            <a:xfrm>
              <a:off x="1498918" y="2773680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60</a:t>
              </a:r>
            </a:p>
          </p:txBody>
        </p:sp>
        <p:sp>
          <p:nvSpPr>
            <p:cNvPr id="25" name="Chevron 24"/>
            <p:cNvSpPr/>
            <p:nvPr/>
          </p:nvSpPr>
          <p:spPr>
            <a:xfrm>
              <a:off x="1395175" y="2773680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9620" y="2192656"/>
            <a:ext cx="3390900" cy="2809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FE4-E96C-4B5D-80D6-7CB5BF0BBC8E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1511618"/>
            <a:ext cx="3667125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9702" y="1783837"/>
            <a:ext cx="2587863" cy="254000"/>
            <a:chOff x="1395175" y="2208530"/>
            <a:chExt cx="2587863" cy="254000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1498918" y="2208530"/>
              <a:ext cx="2484120" cy="2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Smith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1395175" y="2208530"/>
              <a:ext cx="205026" cy="254000"/>
            </a:xfrm>
            <a:prstGeom prst="chevron">
              <a:avLst>
                <a:gd name="adj" fmla="val 5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09702" y="2054544"/>
            <a:ext cx="2587863" cy="254000"/>
            <a:chOff x="1395175" y="2183448"/>
            <a:chExt cx="2587863" cy="254000"/>
          </a:xfrm>
        </p:grpSpPr>
        <p:sp>
          <p:nvSpPr>
            <p:cNvPr id="21" name="Rectangle 20"/>
            <p:cNvSpPr/>
            <p:nvPr/>
          </p:nvSpPr>
          <p:spPr>
            <a:xfrm>
              <a:off x="1498918" y="2183448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ctr"/>
            <a:lstStyle/>
            <a:p>
              <a:r>
                <a:rPr lang="en-US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Please enter a description</a:t>
              </a:r>
            </a:p>
          </p:txBody>
        </p:sp>
        <p:sp>
          <p:nvSpPr>
            <p:cNvPr id="22" name="Chevron 21"/>
            <p:cNvSpPr/>
            <p:nvPr/>
          </p:nvSpPr>
          <p:spPr>
            <a:xfrm>
              <a:off x="1395175" y="2183448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7" y="1476376"/>
            <a:ext cx="36861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Setup: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000000"/>
                </a:solidFill>
              </a:rPr>
              <a:t>Enter</a:t>
            </a:r>
            <a:r>
              <a:rPr lang="en-US" dirty="0" smtClean="0"/>
              <a:t> “</a:t>
            </a:r>
            <a:r>
              <a:rPr lang="en-US" dirty="0" err="1" smtClean="0"/>
              <a:t>LastName</a:t>
            </a:r>
            <a:r>
              <a:rPr lang="en-US" dirty="0" smtClean="0"/>
              <a:t>”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Click DONE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Description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Enter “Sermon#”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Press DONE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smtClean="0">
                <a:solidFill>
                  <a:srgbClr val="000000"/>
                </a:solidFill>
              </a:rPr>
              <a:t>Leave</a:t>
            </a:r>
            <a:r>
              <a:rPr lang="en-US" dirty="0" smtClean="0"/>
              <a:t> Duration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Manually ending the recording will override this number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6426" y="1766569"/>
            <a:ext cx="3375024" cy="271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376627" y="1485900"/>
            <a:ext cx="2587863" cy="230188"/>
            <a:chOff x="1395175" y="2208530"/>
            <a:chExt cx="2587863" cy="254000"/>
          </a:xfrm>
        </p:grpSpPr>
        <p:sp>
          <p:nvSpPr>
            <p:cNvPr id="27" name="Rectangle 26"/>
            <p:cNvSpPr/>
            <p:nvPr/>
          </p:nvSpPr>
          <p:spPr>
            <a:xfrm>
              <a:off x="1498918" y="2208530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Smith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1395175" y="2208530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76627" y="1762126"/>
            <a:ext cx="2587863" cy="236538"/>
            <a:chOff x="1395175" y="2491105"/>
            <a:chExt cx="2587863" cy="254000"/>
          </a:xfrm>
          <a:solidFill>
            <a:schemeClr val="bg1"/>
          </a:solidFill>
        </p:grpSpPr>
        <p:sp>
          <p:nvSpPr>
            <p:cNvPr id="30" name="Rectangle 29"/>
            <p:cNvSpPr/>
            <p:nvPr/>
          </p:nvSpPr>
          <p:spPr>
            <a:xfrm>
              <a:off x="1498918" y="2491105"/>
              <a:ext cx="2484120" cy="25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Sermon1</a:t>
              </a:r>
            </a:p>
          </p:txBody>
        </p:sp>
        <p:sp>
          <p:nvSpPr>
            <p:cNvPr id="31" name="Chevron 30"/>
            <p:cNvSpPr/>
            <p:nvPr/>
          </p:nvSpPr>
          <p:spPr>
            <a:xfrm>
              <a:off x="1395175" y="2491105"/>
              <a:ext cx="205026" cy="254000"/>
            </a:xfrm>
            <a:prstGeom prst="chevron">
              <a:avLst>
                <a:gd name="adj" fmla="val 5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76627" y="2028825"/>
            <a:ext cx="2587863" cy="244474"/>
            <a:chOff x="1395175" y="2764921"/>
            <a:chExt cx="2587863" cy="254000"/>
          </a:xfrm>
        </p:grpSpPr>
        <p:sp>
          <p:nvSpPr>
            <p:cNvPr id="33" name="Rectangle 32"/>
            <p:cNvSpPr/>
            <p:nvPr/>
          </p:nvSpPr>
          <p:spPr>
            <a:xfrm>
              <a:off x="1498918" y="2764921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60</a:t>
              </a:r>
            </a:p>
          </p:txBody>
        </p:sp>
        <p:sp>
          <p:nvSpPr>
            <p:cNvPr id="34" name="Chevron 33"/>
            <p:cNvSpPr/>
            <p:nvPr/>
          </p:nvSpPr>
          <p:spPr>
            <a:xfrm>
              <a:off x="1395175" y="2764921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0" y="1752600"/>
            <a:ext cx="3398520" cy="276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9217-5E9B-4382-A929-CBBF71C0184F}" type="datetime1">
              <a:rPr lang="en-US" smtClean="0"/>
              <a:t>3/1/2013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8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55383" y="3183610"/>
            <a:ext cx="582994" cy="276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307451" y="3183610"/>
            <a:ext cx="582994" cy="276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7" y="1476376"/>
            <a:ext cx="3667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495426"/>
            <a:ext cx="3676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68938" y="2208531"/>
            <a:ext cx="2484120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COMP2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8938" y="2491106"/>
            <a:ext cx="2484120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RCA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8938" y="2773681"/>
            <a:ext cx="2484120" cy="254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Smith,Sermon1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Setup: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3657600" cy="231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Apply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810000"/>
            <a:ext cx="36576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smtClean="0">
                <a:solidFill>
                  <a:srgbClr val="000000"/>
                </a:solidFill>
              </a:rPr>
              <a:t>Press</a:t>
            </a:r>
            <a:r>
              <a:rPr lang="en-US" dirty="0" smtClean="0"/>
              <a:t> Start</a:t>
            </a:r>
          </a:p>
          <a:p>
            <a:pPr marL="517525" lvl="2" indent="-152400">
              <a:spcBef>
                <a:spcPts val="0"/>
              </a:spcBef>
              <a:buClr>
                <a:srgbClr val="0070C0"/>
              </a:buClr>
            </a:pPr>
            <a:r>
              <a:rPr lang="en-US" sz="1400" dirty="0"/>
              <a:t>This will take you to the Recording screen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3275329"/>
            <a:ext cx="887730" cy="271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5660" y="3267075"/>
            <a:ext cx="830580" cy="276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395177" y="2208531"/>
            <a:ext cx="2587863" cy="254000"/>
            <a:chOff x="1395175" y="2208530"/>
            <a:chExt cx="2587863" cy="254000"/>
          </a:xfrm>
        </p:grpSpPr>
        <p:sp>
          <p:nvSpPr>
            <p:cNvPr id="15" name="Rectangle 14"/>
            <p:cNvSpPr/>
            <p:nvPr/>
          </p:nvSpPr>
          <p:spPr>
            <a:xfrm>
              <a:off x="1498918" y="2208530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Smith</a:t>
              </a:r>
              <a:endParaRPr lang="en-US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1395175" y="2208530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5177" y="2491106"/>
            <a:ext cx="2587863" cy="254000"/>
            <a:chOff x="1395175" y="2491105"/>
            <a:chExt cx="2587863" cy="254000"/>
          </a:xfrm>
        </p:grpSpPr>
        <p:sp>
          <p:nvSpPr>
            <p:cNvPr id="16" name="Rectangle 15"/>
            <p:cNvSpPr/>
            <p:nvPr/>
          </p:nvSpPr>
          <p:spPr>
            <a:xfrm>
              <a:off x="1498918" y="2491105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Sermon1</a:t>
              </a:r>
              <a:endParaRPr lang="en-US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1395175" y="2491105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95177" y="2773681"/>
            <a:ext cx="2587863" cy="254000"/>
            <a:chOff x="1395175" y="2773680"/>
            <a:chExt cx="2587863" cy="254000"/>
          </a:xfrm>
        </p:grpSpPr>
        <p:sp>
          <p:nvSpPr>
            <p:cNvPr id="17" name="Rectangle 16"/>
            <p:cNvSpPr/>
            <p:nvPr/>
          </p:nvSpPr>
          <p:spPr>
            <a:xfrm>
              <a:off x="1498918" y="2773680"/>
              <a:ext cx="2484120" cy="254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60</a:t>
              </a:r>
            </a:p>
          </p:txBody>
        </p:sp>
        <p:sp>
          <p:nvSpPr>
            <p:cNvPr id="20" name="Chevron 19"/>
            <p:cNvSpPr/>
            <p:nvPr/>
          </p:nvSpPr>
          <p:spPr>
            <a:xfrm>
              <a:off x="1395175" y="2773680"/>
              <a:ext cx="205026" cy="254000"/>
            </a:xfrm>
            <a:prstGeom prst="chevron">
              <a:avLst>
                <a:gd name="adj" fmla="val 51619"/>
              </a:avLst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C8D59-AE4C-4F44-9461-57603FF0C160}" type="datetime1">
              <a:rPr lang="en-US" smtClean="0"/>
              <a:t>3/1/2013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68E6-5088-4FC5-8E6B-297AF356E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83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1013</TotalTime>
  <Words>461</Words>
  <Application>Microsoft Office PowerPoint</Application>
  <PresentationFormat>Letter Paper (8.5x11 in)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Haivision ViperMax</vt:lpstr>
      <vt:lpstr>Table of Contents</vt:lpstr>
      <vt:lpstr>Activate Room A/V</vt:lpstr>
      <vt:lpstr>Activate Room A/V</vt:lpstr>
      <vt:lpstr>Recording Quick Start: Log In</vt:lpstr>
      <vt:lpstr>Recording Defaults</vt:lpstr>
      <vt:lpstr>Recording Setup: Metadata</vt:lpstr>
      <vt:lpstr>Recording Setup: Metadata</vt:lpstr>
      <vt:lpstr>Recording Setup: Metadata</vt:lpstr>
      <vt:lpstr>Recording</vt:lpstr>
      <vt:lpstr>Stop</vt:lpstr>
      <vt:lpstr>Recording Setup: Video Use these steps if the defaults in previous slide appear incorrect</vt:lpstr>
      <vt:lpstr>Recording Setup: Video</vt:lpstr>
      <vt:lpstr>Recording Setup: Video</vt:lpstr>
      <vt:lpstr>Recording Setup: Audio</vt:lpstr>
      <vt:lpstr>Recording Setup Completed</vt:lpstr>
      <vt:lpstr>Vaddio Remote</vt:lpstr>
    </vt:vector>
  </TitlesOfParts>
  <Company>Texas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Haivision ViperMax</dc:title>
  <dc:creator>Baxter, Loren</dc:creator>
  <cp:lastModifiedBy>Baxter, Loren</cp:lastModifiedBy>
  <cp:revision>87</cp:revision>
  <cp:lastPrinted>2013-02-28T22:34:16Z</cp:lastPrinted>
  <dcterms:created xsi:type="dcterms:W3CDTF">2013-01-31T16:32:04Z</dcterms:created>
  <dcterms:modified xsi:type="dcterms:W3CDTF">2013-03-01T23:16:01Z</dcterms:modified>
</cp:coreProperties>
</file>