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Lst>
  <p:notesMasterIdLst>
    <p:notesMasterId r:id="rId28"/>
  </p:notesMasterIdLst>
  <p:handoutMasterIdLst>
    <p:handoutMasterId r:id="rId29"/>
  </p:handoutMasterIdLst>
  <p:sldIdLst>
    <p:sldId id="548" r:id="rId2"/>
    <p:sldId id="547" r:id="rId3"/>
    <p:sldId id="549" r:id="rId4"/>
    <p:sldId id="550" r:id="rId5"/>
    <p:sldId id="575" r:id="rId6"/>
    <p:sldId id="546" r:id="rId7"/>
    <p:sldId id="259" r:id="rId8"/>
    <p:sldId id="576" r:id="rId9"/>
    <p:sldId id="566" r:id="rId10"/>
    <p:sldId id="577" r:id="rId11"/>
    <p:sldId id="567" r:id="rId12"/>
    <p:sldId id="578" r:id="rId13"/>
    <p:sldId id="570" r:id="rId14"/>
    <p:sldId id="574" r:id="rId15"/>
    <p:sldId id="569" r:id="rId16"/>
    <p:sldId id="572" r:id="rId17"/>
    <p:sldId id="579" r:id="rId18"/>
    <p:sldId id="568" r:id="rId19"/>
    <p:sldId id="571" r:id="rId20"/>
    <p:sldId id="582" r:id="rId21"/>
    <p:sldId id="583" r:id="rId22"/>
    <p:sldId id="585" r:id="rId23"/>
    <p:sldId id="560" r:id="rId24"/>
    <p:sldId id="541" r:id="rId25"/>
    <p:sldId id="584" r:id="rId26"/>
    <p:sldId id="561" r:id="rId27"/>
  </p:sldIdLst>
  <p:sldSz cx="9144000" cy="6858000" type="screen4x3"/>
  <p:notesSz cx="7010400" cy="9296400"/>
  <p:defaultTextStyle>
    <a:defPPr>
      <a:defRPr lang="en-US"/>
    </a:defPPr>
    <a:lvl1pPr algn="l" rtl="0" fontAlgn="base">
      <a:spcBef>
        <a:spcPct val="0"/>
      </a:spcBef>
      <a:spcAft>
        <a:spcPct val="0"/>
      </a:spcAft>
      <a:defRPr kumimoji="1" sz="3000" b="1" kern="1200">
        <a:solidFill>
          <a:schemeClr val="tx1"/>
        </a:solidFill>
        <a:latin typeface="Tahoma" pitchFamily="34" charset="0"/>
        <a:ea typeface="+mn-ea"/>
        <a:cs typeface="+mn-cs"/>
      </a:defRPr>
    </a:lvl1pPr>
    <a:lvl2pPr marL="457200" algn="l" rtl="0" fontAlgn="base">
      <a:spcBef>
        <a:spcPct val="0"/>
      </a:spcBef>
      <a:spcAft>
        <a:spcPct val="0"/>
      </a:spcAft>
      <a:defRPr kumimoji="1" sz="3000" b="1" kern="1200">
        <a:solidFill>
          <a:schemeClr val="tx1"/>
        </a:solidFill>
        <a:latin typeface="Tahoma" pitchFamily="34" charset="0"/>
        <a:ea typeface="+mn-ea"/>
        <a:cs typeface="+mn-cs"/>
      </a:defRPr>
    </a:lvl2pPr>
    <a:lvl3pPr marL="914400" algn="l" rtl="0" fontAlgn="base">
      <a:spcBef>
        <a:spcPct val="0"/>
      </a:spcBef>
      <a:spcAft>
        <a:spcPct val="0"/>
      </a:spcAft>
      <a:defRPr kumimoji="1" sz="3000" b="1" kern="1200">
        <a:solidFill>
          <a:schemeClr val="tx1"/>
        </a:solidFill>
        <a:latin typeface="Tahoma" pitchFamily="34" charset="0"/>
        <a:ea typeface="+mn-ea"/>
        <a:cs typeface="+mn-cs"/>
      </a:defRPr>
    </a:lvl3pPr>
    <a:lvl4pPr marL="1371600" algn="l" rtl="0" fontAlgn="base">
      <a:spcBef>
        <a:spcPct val="0"/>
      </a:spcBef>
      <a:spcAft>
        <a:spcPct val="0"/>
      </a:spcAft>
      <a:defRPr kumimoji="1" sz="3000" b="1" kern="1200">
        <a:solidFill>
          <a:schemeClr val="tx1"/>
        </a:solidFill>
        <a:latin typeface="Tahoma" pitchFamily="34" charset="0"/>
        <a:ea typeface="+mn-ea"/>
        <a:cs typeface="+mn-cs"/>
      </a:defRPr>
    </a:lvl4pPr>
    <a:lvl5pPr marL="1828800" algn="l" rtl="0" fontAlgn="base">
      <a:spcBef>
        <a:spcPct val="0"/>
      </a:spcBef>
      <a:spcAft>
        <a:spcPct val="0"/>
      </a:spcAft>
      <a:defRPr kumimoji="1" sz="3000" b="1" kern="1200">
        <a:solidFill>
          <a:schemeClr val="tx1"/>
        </a:solidFill>
        <a:latin typeface="Tahoma" pitchFamily="34" charset="0"/>
        <a:ea typeface="+mn-ea"/>
        <a:cs typeface="+mn-cs"/>
      </a:defRPr>
    </a:lvl5pPr>
    <a:lvl6pPr marL="2286000" algn="l" defTabSz="914400" rtl="0" eaLnBrk="1" latinLnBrk="0" hangingPunct="1">
      <a:defRPr kumimoji="1" sz="3000" b="1" kern="1200">
        <a:solidFill>
          <a:schemeClr val="tx1"/>
        </a:solidFill>
        <a:latin typeface="Tahoma" pitchFamily="34" charset="0"/>
        <a:ea typeface="+mn-ea"/>
        <a:cs typeface="+mn-cs"/>
      </a:defRPr>
    </a:lvl6pPr>
    <a:lvl7pPr marL="2743200" algn="l" defTabSz="914400" rtl="0" eaLnBrk="1" latinLnBrk="0" hangingPunct="1">
      <a:defRPr kumimoji="1" sz="3000" b="1" kern="1200">
        <a:solidFill>
          <a:schemeClr val="tx1"/>
        </a:solidFill>
        <a:latin typeface="Tahoma" pitchFamily="34" charset="0"/>
        <a:ea typeface="+mn-ea"/>
        <a:cs typeface="+mn-cs"/>
      </a:defRPr>
    </a:lvl7pPr>
    <a:lvl8pPr marL="3200400" algn="l" defTabSz="914400" rtl="0" eaLnBrk="1" latinLnBrk="0" hangingPunct="1">
      <a:defRPr kumimoji="1" sz="3000" b="1" kern="1200">
        <a:solidFill>
          <a:schemeClr val="tx1"/>
        </a:solidFill>
        <a:latin typeface="Tahoma" pitchFamily="34" charset="0"/>
        <a:ea typeface="+mn-ea"/>
        <a:cs typeface="+mn-cs"/>
      </a:defRPr>
    </a:lvl8pPr>
    <a:lvl9pPr marL="3657600" algn="l" defTabSz="914400" rtl="0" eaLnBrk="1" latinLnBrk="0" hangingPunct="1">
      <a:defRPr kumimoji="1" sz="30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1979"/>
    <a:srgbClr val="000066"/>
    <a:srgbClr val="000099"/>
    <a:srgbClr val="CCFFFF"/>
    <a:srgbClr val="FFCCFF"/>
    <a:srgbClr val="99FF66"/>
    <a:srgbClr val="39056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81416" autoAdjust="0"/>
  </p:normalViewPr>
  <p:slideViewPr>
    <p:cSldViewPr>
      <p:cViewPr>
        <p:scale>
          <a:sx n="115" d="100"/>
          <a:sy n="115" d="100"/>
        </p:scale>
        <p:origin x="-1524" y="-72"/>
      </p:cViewPr>
      <p:guideLst>
        <p:guide orient="horz" pos="2160"/>
        <p:guide pos="2880"/>
      </p:guideLst>
    </p:cSldViewPr>
  </p:slideViewPr>
  <p:outlineViewPr>
    <p:cViewPr>
      <p:scale>
        <a:sx n="33" d="100"/>
        <a:sy n="33" d="100"/>
      </p:scale>
      <p:origin x="0" y="49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22" y="23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863" eaLnBrk="0" hangingPunct="0">
              <a:spcBef>
                <a:spcPct val="20000"/>
              </a:spcBef>
              <a:buFontTx/>
              <a:buNone/>
              <a:defRPr kumimoji="0" sz="1200" b="0" dirty="0"/>
            </a:lvl1pPr>
          </a:lstStyle>
          <a:p>
            <a:pPr>
              <a:defRPr/>
            </a:pPr>
            <a:r>
              <a:rPr lang="en-US" altLang="en-US" dirty="0"/>
              <a:t>Gloria, Loren, Mollie</a:t>
            </a:r>
          </a:p>
        </p:txBody>
      </p:sp>
      <p:sp>
        <p:nvSpPr>
          <p:cNvPr id="3727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863" eaLnBrk="0" hangingPunct="0">
              <a:spcBef>
                <a:spcPct val="20000"/>
              </a:spcBef>
              <a:buFontTx/>
              <a:buNone/>
              <a:defRPr kumimoji="0" sz="1200" b="0"/>
            </a:lvl1pPr>
          </a:lstStyle>
          <a:p>
            <a:pPr>
              <a:defRPr/>
            </a:pPr>
            <a:fld id="{E2A0850D-2409-4127-8CAF-0B3671822457}" type="datetime1">
              <a:rPr lang="en-US"/>
              <a:pPr>
                <a:defRPr/>
              </a:pPr>
              <a:t>8/25/2011</a:t>
            </a:fld>
            <a:endParaRPr lang="en-US" altLang="en-US" dirty="0"/>
          </a:p>
        </p:txBody>
      </p:sp>
      <p:sp>
        <p:nvSpPr>
          <p:cNvPr id="3727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863" eaLnBrk="0" hangingPunct="0">
              <a:spcBef>
                <a:spcPct val="20000"/>
              </a:spcBef>
              <a:buFontTx/>
              <a:buNone/>
              <a:defRPr kumimoji="0" sz="1200" b="0" dirty="0"/>
            </a:lvl1pPr>
          </a:lstStyle>
          <a:p>
            <a:pPr>
              <a:defRPr/>
            </a:pPr>
            <a:r>
              <a:rPr lang="en-US" altLang="en-US" dirty="0"/>
              <a:t>PowerPoint Presentation</a:t>
            </a:r>
          </a:p>
        </p:txBody>
      </p:sp>
      <p:sp>
        <p:nvSpPr>
          <p:cNvPr id="3727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863" eaLnBrk="0" hangingPunct="0">
              <a:spcBef>
                <a:spcPct val="20000"/>
              </a:spcBef>
              <a:buFontTx/>
              <a:buNone/>
              <a:defRPr kumimoji="0" sz="1200" b="0"/>
            </a:lvl1pPr>
          </a:lstStyle>
          <a:p>
            <a:pPr>
              <a:defRPr/>
            </a:pPr>
            <a:fld id="{B5E518E5-4C84-477D-B2EC-FC99FA46A3FB}" type="slidenum">
              <a:rPr lang="en-US" altLang="en-US"/>
              <a:pPr>
                <a:defRPr/>
              </a:pPr>
              <a:t>‹#›</a:t>
            </a:fld>
            <a:endParaRPr lang="en-US" altLang="en-US" dirty="0"/>
          </a:p>
        </p:txBody>
      </p:sp>
    </p:spTree>
    <p:extLst>
      <p:ext uri="{BB962C8B-B14F-4D97-AF65-F5344CB8AC3E}">
        <p14:creationId xmlns:p14="http://schemas.microsoft.com/office/powerpoint/2010/main" val="231291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863" eaLnBrk="0" hangingPunct="0">
              <a:spcBef>
                <a:spcPct val="20000"/>
              </a:spcBef>
              <a:buFontTx/>
              <a:buChar char="•"/>
              <a:defRPr kumimoji="0" sz="1200" b="0" dirty="0"/>
            </a:lvl1pPr>
          </a:lstStyle>
          <a:p>
            <a:pPr>
              <a:defRPr/>
            </a:pPr>
            <a:endParaRPr lang="en-US" altLang="en-US" dirty="0"/>
          </a:p>
        </p:txBody>
      </p:sp>
      <p:sp>
        <p:nvSpPr>
          <p:cNvPr id="29699" name="Rectangle 9"/>
          <p:cNvSpPr>
            <a:spLocks noGrp="1" noRot="1" noChangeAspect="1" noChangeArrowheads="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2507" name="Rectangle 11"/>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863" eaLnBrk="0" hangingPunct="0">
              <a:spcBef>
                <a:spcPct val="20000"/>
              </a:spcBef>
              <a:buFontTx/>
              <a:buChar char="•"/>
              <a:defRPr kumimoji="0" sz="1200" b="0"/>
            </a:lvl1pPr>
          </a:lstStyle>
          <a:p>
            <a:pPr>
              <a:defRPr/>
            </a:pPr>
            <a:fld id="{1A722415-EF9A-4BD0-8A15-23DEA647AB7B}" type="datetime1">
              <a:rPr lang="en-US"/>
              <a:pPr>
                <a:defRPr/>
              </a:pPr>
              <a:t>8/25/2011</a:t>
            </a:fld>
            <a:endParaRPr lang="en-US" altLang="en-US" dirty="0"/>
          </a:p>
        </p:txBody>
      </p:sp>
      <p:sp>
        <p:nvSpPr>
          <p:cNvPr id="362508"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863" eaLnBrk="0" hangingPunct="0">
              <a:spcBef>
                <a:spcPct val="20000"/>
              </a:spcBef>
              <a:buFontTx/>
              <a:buChar char="•"/>
              <a:defRPr kumimoji="0" sz="1200" b="0" dirty="0"/>
            </a:lvl1pPr>
          </a:lstStyle>
          <a:p>
            <a:pPr>
              <a:defRPr/>
            </a:pPr>
            <a:endParaRPr lang="en-US" altLang="en-US" dirty="0"/>
          </a:p>
        </p:txBody>
      </p:sp>
      <p:sp>
        <p:nvSpPr>
          <p:cNvPr id="362509"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863" eaLnBrk="0" hangingPunct="0">
              <a:spcBef>
                <a:spcPct val="20000"/>
              </a:spcBef>
              <a:buFontTx/>
              <a:buChar char="•"/>
              <a:defRPr kumimoji="0" sz="1200" b="0"/>
            </a:lvl1pPr>
          </a:lstStyle>
          <a:p>
            <a:pPr>
              <a:defRPr/>
            </a:pPr>
            <a:fld id="{D4C6FFD5-D00B-4143-B64A-794A0E5B1FD1}" type="slidenum">
              <a:rPr lang="en-US" altLang="en-US"/>
              <a:pPr>
                <a:defRPr/>
              </a:pPr>
              <a:t>‹#›</a:t>
            </a:fld>
            <a:endParaRPr lang="en-US" altLang="en-US" dirty="0"/>
          </a:p>
        </p:txBody>
      </p:sp>
    </p:spTree>
    <p:extLst>
      <p:ext uri="{BB962C8B-B14F-4D97-AF65-F5344CB8AC3E}">
        <p14:creationId xmlns:p14="http://schemas.microsoft.com/office/powerpoint/2010/main" val="1827345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sldNum" sz="quarter" idx="5"/>
          </p:nvPr>
        </p:nvSpPr>
        <p:spPr>
          <a:noFill/>
        </p:spPr>
        <p:txBody>
          <a:bodyPr/>
          <a:lstStyle/>
          <a:p>
            <a:fld id="{81EC7EEA-C759-41F4-9E2B-63EE37DF98D0}" type="slidenum">
              <a:rPr lang="en-US" altLang="en-US" smtClean="0"/>
              <a:pPr/>
              <a:t>1</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smtClean="0"/>
              <a:t>Presented to: Dr. Cohen’s Leadership students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a:spLocks noGrp="1" noChangeArrowheads="1"/>
          </p:cNvSpPr>
          <p:nvPr>
            <p:ph type="sldNum" sz="quarter" idx="5"/>
          </p:nvPr>
        </p:nvSpPr>
        <p:spPr>
          <a:noFill/>
        </p:spPr>
        <p:txBody>
          <a:bodyPr/>
          <a:lstStyle/>
          <a:p>
            <a:fld id="{A1131F27-1120-41DE-AD80-B34418661C00}" type="slidenum">
              <a:rPr lang="en-US" altLang="en-US" smtClean="0"/>
              <a:pPr/>
              <a:t>10</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tabLst>
                <a:tab pos="114300" algn="l"/>
                <a:tab pos="342900" algn="l"/>
              </a:tabLst>
            </a:pPr>
            <a:r>
              <a:rPr lang="en-US" altLang="en-US" sz="1400" dirty="0" smtClean="0"/>
              <a:t>The Colors you choose will impact the attitude how your information is seen and how it is felt.</a:t>
            </a:r>
          </a:p>
          <a:p>
            <a:pPr>
              <a:tabLst>
                <a:tab pos="114300" algn="l"/>
                <a:tab pos="342900" algn="l"/>
              </a:tabLst>
            </a:pPr>
            <a:r>
              <a:rPr lang="en-US" sz="1400" dirty="0" smtClean="0"/>
              <a:t>Use complimentary colors</a:t>
            </a:r>
          </a:p>
          <a:p>
            <a:pPr>
              <a:tabLst>
                <a:tab pos="114300" algn="l"/>
                <a:tab pos="342900" algn="l"/>
              </a:tabLst>
            </a:pPr>
            <a:r>
              <a:rPr lang="en-US" sz="1400" dirty="0" smtClean="0"/>
              <a:t>	While the Green and Yellow may work well together in some situations, the text does not.</a:t>
            </a:r>
          </a:p>
          <a:p>
            <a:pPr>
              <a:tabLst>
                <a:tab pos="114300" algn="l"/>
                <a:tab pos="342900" algn="l"/>
              </a:tabLst>
            </a:pPr>
            <a:r>
              <a:rPr lang="en-US" sz="1400" dirty="0" smtClean="0"/>
              <a:t>Use colors that are appropriate </a:t>
            </a:r>
          </a:p>
          <a:p>
            <a:pPr>
              <a:tabLst>
                <a:tab pos="114300" algn="l"/>
                <a:tab pos="342900" algn="l"/>
              </a:tabLst>
            </a:pPr>
            <a:r>
              <a:rPr lang="en-US" sz="1400" dirty="0" smtClean="0"/>
              <a:t>	Logos (UT Orange used to talk about TCU Baseball?)</a:t>
            </a:r>
          </a:p>
          <a:p>
            <a:pPr>
              <a:tabLst>
                <a:tab pos="114300" algn="l"/>
                <a:tab pos="342900" algn="l"/>
              </a:tabLst>
            </a:pPr>
            <a:r>
              <a:rPr lang="en-US" sz="1400" dirty="0" smtClean="0"/>
              <a:t>Handouts need to be in black and white or grayscale</a:t>
            </a:r>
          </a:p>
          <a:p>
            <a:pPr>
              <a:tabLst>
                <a:tab pos="114300" algn="l"/>
                <a:tab pos="342900" algn="l"/>
              </a:tabLst>
            </a:pPr>
            <a:r>
              <a:rPr lang="en-US" sz="1400" dirty="0" smtClean="0"/>
              <a:t>	Charts, graphs, and diagrams should be reviewed to ensure legibility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ChangeArrowheads="1"/>
          </p:cNvSpPr>
          <p:nvPr>
            <p:ph type="sldNum" sz="quarter" idx="5"/>
          </p:nvPr>
        </p:nvSpPr>
        <p:spPr>
          <a:noFill/>
        </p:spPr>
        <p:txBody>
          <a:bodyPr/>
          <a:lstStyle/>
          <a:p>
            <a:fld id="{5924C0B3-90B3-4B1A-AC9F-2B2FCE07B1EA}" type="slidenum">
              <a:rPr lang="en-US" altLang="en-US" smtClean="0"/>
              <a:pPr/>
              <a:t>11</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tabLst>
                <a:tab pos="114300" algn="l"/>
                <a:tab pos="342900" algn="l"/>
              </a:tabLst>
            </a:pPr>
            <a:r>
              <a:rPr lang="en-US" altLang="en-US" sz="1400" dirty="0" smtClean="0"/>
              <a:t>Minimize the number of fonts used, stick to one or two families</a:t>
            </a:r>
          </a:p>
          <a:p>
            <a:pPr>
              <a:tabLst>
                <a:tab pos="114300" algn="l"/>
                <a:tab pos="342900" algn="l"/>
              </a:tabLst>
            </a:pPr>
            <a:endParaRPr lang="en-US" altLang="en-US" sz="1400" dirty="0" smtClean="0"/>
          </a:p>
          <a:p>
            <a:pPr>
              <a:tabLst>
                <a:tab pos="114300" algn="l"/>
                <a:tab pos="342900" algn="l"/>
              </a:tabLst>
            </a:pPr>
            <a:r>
              <a:rPr lang="en-US" altLang="en-US" sz="1400" dirty="0" smtClean="0"/>
              <a:t>Maximize the font size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sldNum" sz="quarter" idx="5"/>
          </p:nvPr>
        </p:nvSpPr>
        <p:spPr>
          <a:noFill/>
        </p:spPr>
        <p:txBody>
          <a:bodyPr/>
          <a:lstStyle/>
          <a:p>
            <a:fld id="{8C924810-B420-4DA3-BCB7-6B5EAABC0625}" type="slidenum">
              <a:rPr lang="en-US" altLang="en-US" smtClean="0"/>
              <a:pPr/>
              <a:t>12</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tabLst>
                <a:tab pos="114300" algn="l"/>
                <a:tab pos="342900" algn="l"/>
              </a:tabLst>
            </a:pPr>
            <a:r>
              <a:rPr lang="en-US" altLang="en-US" sz="1400" dirty="0" smtClean="0"/>
              <a:t>Display Font – Large Information – subject headings</a:t>
            </a:r>
          </a:p>
          <a:p>
            <a:pPr>
              <a:tabLst>
                <a:tab pos="114300" algn="l"/>
                <a:tab pos="342900" algn="l"/>
              </a:tabLst>
            </a:pPr>
            <a:r>
              <a:rPr lang="en-US" altLang="en-US" sz="1400" dirty="0" smtClean="0"/>
              <a:t>	Easy to read</a:t>
            </a:r>
          </a:p>
          <a:p>
            <a:pPr>
              <a:tabLst>
                <a:tab pos="114300" algn="l"/>
                <a:tab pos="342900" algn="l"/>
              </a:tabLst>
            </a:pPr>
            <a:r>
              <a:rPr lang="en-US" altLang="en-US" sz="1400" dirty="0" smtClean="0"/>
              <a:t>	Two or three words</a:t>
            </a:r>
          </a:p>
          <a:p>
            <a:pPr>
              <a:tabLst>
                <a:tab pos="114300" algn="l"/>
                <a:tab pos="342900" algn="l"/>
              </a:tabLst>
            </a:pPr>
            <a:r>
              <a:rPr lang="en-US" altLang="en-US" sz="1400" dirty="0" smtClean="0"/>
              <a:t>	No feet - sanserif</a:t>
            </a:r>
          </a:p>
          <a:p>
            <a:pPr>
              <a:tabLst>
                <a:tab pos="114300" algn="l"/>
                <a:tab pos="342900" algn="l"/>
              </a:tabLst>
            </a:pPr>
            <a:r>
              <a:rPr lang="en-US" altLang="en-US" sz="1400" dirty="0" smtClean="0"/>
              <a:t>Body Copy – Details – content, charts, and graphs</a:t>
            </a:r>
          </a:p>
          <a:p>
            <a:pPr>
              <a:tabLst>
                <a:tab pos="114300" algn="l"/>
                <a:tab pos="342900" algn="l"/>
              </a:tabLst>
            </a:pPr>
            <a:r>
              <a:rPr lang="en-US" altLang="en-US" sz="1400" dirty="0" smtClean="0"/>
              <a:t>	Think “newspaper” but much bigger</a:t>
            </a:r>
          </a:p>
          <a:p>
            <a:pPr>
              <a:tabLst>
                <a:tab pos="114300" algn="l"/>
                <a:tab pos="342900" algn="l"/>
              </a:tabLst>
            </a:pPr>
            <a:r>
              <a:rPr lang="en-US" altLang="en-US" sz="1400" dirty="0" smtClean="0"/>
              <a:t>	Smooth reading of paragraphs – posters can be free of complete paragraphs – put the paragraphs in your mind!</a:t>
            </a:r>
          </a:p>
          <a:p>
            <a:pPr>
              <a:tabLst>
                <a:tab pos="114300" algn="l"/>
                <a:tab pos="342900" algn="l"/>
              </a:tabLst>
            </a:pPr>
            <a:r>
              <a:rPr lang="en-US" altLang="en-US" sz="1400" dirty="0" smtClean="0"/>
              <a:t>Recent thought suggests removing underlining from digital presentations – can you guess why? (seen as hyperlinks) Find another way</a:t>
            </a:r>
            <a:r>
              <a:rPr lang="en-US" altLang="en-US" sz="1400" baseline="0" dirty="0" smtClean="0"/>
              <a:t> to bring emphasis if emphasis is the intent with underlining.</a:t>
            </a:r>
            <a:endParaRPr lang="en-US" altLang="en-US" sz="1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p:spPr>
        <p:txBody>
          <a:bodyPr/>
          <a:lstStyle/>
          <a:p>
            <a:fld id="{A6AA2105-A024-4F95-9BB9-80BE9F1A2BB3}" type="slidenum">
              <a:rPr lang="en-US" altLang="en-US" smtClean="0"/>
              <a:pPr/>
              <a:t>13</a:t>
            </a:fld>
            <a:endParaRPr lang="en-US" alt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dirty="0" smtClean="0"/>
              <a:t>This poster presented some</a:t>
            </a:r>
            <a:r>
              <a:rPr lang="en-US" baseline="0" dirty="0" smtClean="0"/>
              <a:t> very good information. As you can see it is somewhat difficult to read, even projected.</a:t>
            </a:r>
          </a:p>
          <a:p>
            <a:r>
              <a:rPr lang="en-US" baseline="0" dirty="0" smtClean="0"/>
              <a:t>What does it “feel” like? (overwhelming amount of information to read, well-organized, consistent font and sizes)</a:t>
            </a:r>
          </a:p>
          <a:p>
            <a:r>
              <a:rPr lang="en-US" baseline="0" dirty="0" smtClean="0"/>
              <a:t>Would you stop to read it? (It might be approachable if the title catches one’s eye. Otherwise perhaps not.)</a:t>
            </a:r>
          </a:p>
          <a:p>
            <a:r>
              <a:rPr lang="en-US" baseline="0" dirty="0" smtClean="0"/>
              <a:t>What is your feedback based on what we have learned so far about contrast, color and fonts?</a:t>
            </a:r>
          </a:p>
          <a:p>
            <a:r>
              <a:rPr lang="en-US" baseline="0" dirty="0" smtClean="0"/>
              <a:t>Will it make a good printed poster? Why?</a:t>
            </a:r>
          </a:p>
          <a:p>
            <a:r>
              <a:rPr lang="en-US" baseline="0" dirty="0" smtClean="0"/>
              <a:t>Now let’s see how it “feels” with some fine-tuning.</a:t>
            </a:r>
          </a:p>
          <a:p>
            <a:endParaRPr lang="en-US" baseline="0" dirty="0" smtClean="0"/>
          </a:p>
          <a:p>
            <a:r>
              <a:rPr lang="en-US" sz="1000" i="1" dirty="0" smtClean="0"/>
              <a:t>* None of this research was completed by Loren Baxter, the name was changed for the sake of this</a:t>
            </a:r>
            <a:r>
              <a:rPr lang="en-US" sz="1000" i="1" baseline="0" dirty="0" smtClean="0"/>
              <a:t> presentation.</a:t>
            </a:r>
            <a:endParaRPr lang="en-US" sz="1000" i="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Grp="1" noChangeArrowheads="1"/>
          </p:cNvSpPr>
          <p:nvPr>
            <p:ph type="sldNum" sz="quarter" idx="5"/>
          </p:nvPr>
        </p:nvSpPr>
        <p:spPr>
          <a:noFill/>
        </p:spPr>
        <p:txBody>
          <a:bodyPr/>
          <a:lstStyle/>
          <a:p>
            <a:fld id="{FE0D2A34-C0D9-4972-86CB-8CDC711964ED}" type="slidenum">
              <a:rPr lang="en-US" altLang="en-US" smtClean="0"/>
              <a:pPr/>
              <a:t>14</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dirty="0" smtClean="0"/>
              <a:t>What I did to make this presentation more approachable and legible from a distance:</a:t>
            </a:r>
          </a:p>
          <a:p>
            <a:pPr marL="228600" indent="-228600">
              <a:buAutoNum type="arabicPeriod"/>
            </a:pPr>
            <a:r>
              <a:rPr lang="en-US" baseline="0" dirty="0" smtClean="0"/>
              <a:t>Made statements more concise.</a:t>
            </a:r>
          </a:p>
          <a:p>
            <a:pPr marL="228600" indent="-228600">
              <a:buAutoNum type="arabicPeriod"/>
            </a:pPr>
            <a:r>
              <a:rPr lang="en-US" baseline="0" dirty="0" smtClean="0"/>
              <a:t>Adjusted bullet point indents to create an easier read and more negative space.</a:t>
            </a:r>
          </a:p>
          <a:p>
            <a:pPr marL="228600" indent="-228600">
              <a:buAutoNum type="arabicPeriod"/>
            </a:pPr>
            <a:r>
              <a:rPr lang="en-US" baseline="0" dirty="0" smtClean="0"/>
              <a:t>Broke an entire paragraph into bullet points and created another subhead (Treatment Areas).</a:t>
            </a:r>
          </a:p>
          <a:p>
            <a:pPr marL="228600" indent="-228600">
              <a:buAutoNum type="arabicPeriod"/>
            </a:pPr>
            <a:r>
              <a:rPr lang="en-US" baseline="0" dirty="0" smtClean="0"/>
              <a:t>Adjusted the charts and graphs to contain colors similar to the background.</a:t>
            </a:r>
          </a:p>
          <a:p>
            <a:pPr marL="228600" indent="-228600">
              <a:buAutoNum type="arabicPeriod"/>
            </a:pPr>
            <a:r>
              <a:rPr lang="en-US" baseline="0" dirty="0" smtClean="0"/>
              <a:t>Decreased the size of references, adjusted formatting to the correct style (Chicago, I believe).</a:t>
            </a:r>
          </a:p>
          <a:p>
            <a:pPr marL="228600" indent="-228600">
              <a:buAutoNum type="arabicPeriod"/>
            </a:pPr>
            <a:r>
              <a:rPr lang="en-US" baseline="0" dirty="0" smtClean="0"/>
              <a:t>Increased the size of font within Discussion and Conclusion.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Grp="1" noChangeArrowheads="1"/>
          </p:cNvSpPr>
          <p:nvPr>
            <p:ph type="sldNum" sz="quarter" idx="5"/>
          </p:nvPr>
        </p:nvSpPr>
        <p:spPr>
          <a:noFill/>
        </p:spPr>
        <p:txBody>
          <a:bodyPr/>
          <a:lstStyle/>
          <a:p>
            <a:fld id="{693CFCAB-F03A-4DF4-ACE7-CBE298C3B6EC}" type="slidenum">
              <a:rPr lang="en-US" altLang="en-US" smtClean="0"/>
              <a:pPr/>
              <a:t>15</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tabLst>
                <a:tab pos="114300" algn="l"/>
                <a:tab pos="342900" algn="l"/>
              </a:tabLst>
            </a:pPr>
            <a:r>
              <a:rPr lang="en-US" altLang="en-US" sz="1600" dirty="0" smtClean="0"/>
              <a:t>Artwork</a:t>
            </a:r>
          </a:p>
          <a:p>
            <a:pPr>
              <a:tabLst>
                <a:tab pos="114300" algn="l"/>
                <a:tab pos="342900" algn="l"/>
              </a:tabLst>
            </a:pPr>
            <a:r>
              <a:rPr lang="en-US" altLang="en-US" sz="1600" dirty="0" smtClean="0"/>
              <a:t>			Clip Art</a:t>
            </a:r>
          </a:p>
          <a:p>
            <a:pPr>
              <a:tabLst>
                <a:tab pos="114300" algn="l"/>
                <a:tab pos="342900" algn="l"/>
              </a:tabLst>
            </a:pPr>
            <a:r>
              <a:rPr lang="en-US" altLang="en-US" sz="1600" dirty="0" smtClean="0"/>
              <a:t>			Photographs</a:t>
            </a:r>
          </a:p>
          <a:p>
            <a:pPr>
              <a:tabLst>
                <a:tab pos="114300" algn="l"/>
                <a:tab pos="342900" algn="l"/>
              </a:tabLst>
            </a:pPr>
            <a:r>
              <a:rPr lang="en-US" altLang="en-US" sz="1600" dirty="0" smtClean="0"/>
              <a:t>			Media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5"/>
          </p:nvPr>
        </p:nvSpPr>
        <p:spPr>
          <a:noFill/>
        </p:spPr>
        <p:txBody>
          <a:bodyPr/>
          <a:lstStyle/>
          <a:p>
            <a:fld id="{5C5C65FA-6DA7-40DD-98D1-A492E2580BC4}" type="slidenum">
              <a:rPr lang="en-US" altLang="en-US" smtClean="0"/>
              <a:pPr/>
              <a:t>16</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600" dirty="0" smtClean="0"/>
              <a:t>In this example WordArt used is similar for a majority of the headings and subheadings.</a:t>
            </a:r>
          </a:p>
          <a:p>
            <a:r>
              <a:rPr lang="en-US" sz="1600" dirty="0" smtClean="0"/>
              <a:t>Pros: Colors of WordArt “Subheadings” contain the same gradient. Flags appear to be good quality art.</a:t>
            </a:r>
          </a:p>
          <a:p>
            <a:r>
              <a:rPr lang="en-US" sz="1600" dirty="0" smtClean="0"/>
              <a:t>Improvements: At least seven different fonts and colors were chosen – select one. Artwork seems more random than intentional.</a:t>
            </a:r>
            <a:r>
              <a:rPr lang="en-US" sz="1600" baseline="0" dirty="0" smtClean="0"/>
              <a:t> </a:t>
            </a:r>
          </a:p>
          <a:p>
            <a:r>
              <a:rPr lang="en-US" sz="1600" baseline="0" dirty="0" smtClean="0"/>
              <a:t>Where is your eye drawn?</a:t>
            </a:r>
          </a:p>
          <a:p>
            <a:r>
              <a:rPr lang="en-US" sz="1600" baseline="0" dirty="0" smtClean="0"/>
              <a:t>What are you interested in reading about?</a:t>
            </a:r>
          </a:p>
          <a:p>
            <a:endParaRPr lang="en-US" sz="16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5"/>
          </p:nvPr>
        </p:nvSpPr>
        <p:spPr>
          <a:noFill/>
        </p:spPr>
        <p:txBody>
          <a:bodyPr/>
          <a:lstStyle/>
          <a:p>
            <a:fld id="{057FA3EA-89DD-402F-9613-FE913395910B}" type="slidenum">
              <a:rPr lang="en-US" altLang="en-US" smtClean="0"/>
              <a:pPr/>
              <a:t>17</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533400" y="4416425"/>
            <a:ext cx="5943600" cy="4183063"/>
          </a:xfrm>
          <a:noFill/>
          <a:ln/>
        </p:spPr>
        <p:txBody>
          <a:bodyPr/>
          <a:lstStyle/>
          <a:p>
            <a:pPr>
              <a:tabLst>
                <a:tab pos="114300" algn="l"/>
                <a:tab pos="342900" algn="l"/>
              </a:tabLst>
            </a:pPr>
            <a:r>
              <a:rPr lang="en-US" altLang="en-US" sz="1600" dirty="0" smtClean="0"/>
              <a:t>Clip Art</a:t>
            </a:r>
          </a:p>
          <a:p>
            <a:pPr>
              <a:tabLst>
                <a:tab pos="114300" algn="l"/>
                <a:tab pos="342900" algn="l"/>
              </a:tabLst>
            </a:pPr>
            <a:r>
              <a:rPr lang="en-US" altLang="en-US" sz="1600" dirty="0" smtClean="0"/>
              <a:t>	Use similar styles of clip art</a:t>
            </a:r>
          </a:p>
          <a:p>
            <a:pPr>
              <a:tabLst>
                <a:tab pos="114300" algn="l"/>
                <a:tab pos="342900" algn="l"/>
              </a:tabLst>
            </a:pPr>
            <a:r>
              <a:rPr lang="en-US" altLang="en-US" sz="1600" dirty="0" smtClean="0"/>
              <a:t>	Let it reflect the attitude if the Audience and Content</a:t>
            </a:r>
          </a:p>
          <a:p>
            <a:pPr>
              <a:tabLst>
                <a:tab pos="114300" algn="l"/>
                <a:tab pos="342900" algn="l"/>
              </a:tabLst>
            </a:pPr>
            <a:r>
              <a:rPr lang="en-US" altLang="en-US" sz="1600" dirty="0" smtClean="0"/>
              <a:t>	Art should draw positive attention to the slide or an area of the slide</a:t>
            </a:r>
          </a:p>
          <a:p>
            <a:pPr>
              <a:tabLst>
                <a:tab pos="114300" algn="l"/>
                <a:tab pos="342900" algn="l"/>
              </a:tabLst>
            </a:pPr>
            <a:endParaRPr lang="en-US" altLang="en-US" sz="1600" dirty="0" smtClean="0"/>
          </a:p>
          <a:p>
            <a:pPr>
              <a:tabLst>
                <a:tab pos="114300" algn="l"/>
                <a:tab pos="342900" algn="l"/>
              </a:tabLst>
            </a:pPr>
            <a:r>
              <a:rPr lang="en-US" altLang="en-US" sz="1600" dirty="0" smtClean="0"/>
              <a:t>Photographs</a:t>
            </a:r>
          </a:p>
          <a:p>
            <a:pPr>
              <a:tabLst>
                <a:tab pos="114300" algn="l"/>
                <a:tab pos="342900" algn="l"/>
              </a:tabLst>
            </a:pPr>
            <a:r>
              <a:rPr lang="en-US" altLang="en-US" sz="1600" dirty="0" smtClean="0"/>
              <a:t>	Maintain an even ratio of width to height</a:t>
            </a:r>
          </a:p>
          <a:p>
            <a:pPr>
              <a:tabLst>
                <a:tab pos="114300" algn="l"/>
                <a:tab pos="342900" algn="l"/>
              </a:tabLst>
            </a:pPr>
            <a:r>
              <a:rPr lang="en-US" altLang="en-US" sz="1600" dirty="0" smtClean="0"/>
              <a:t>	The best pictures are always used at 100% or smaller</a:t>
            </a:r>
          </a:p>
          <a:p>
            <a:pPr>
              <a:tabLst>
                <a:tab pos="114300" algn="l"/>
                <a:tab pos="342900" algn="l"/>
              </a:tabLst>
            </a:pPr>
            <a:r>
              <a:rPr lang="en-US" altLang="en-US" sz="1600" dirty="0" smtClean="0"/>
              <a:t>	If another person’s photograph is used – cite them on the slide or in the References (use proper style in academic realm)</a:t>
            </a:r>
          </a:p>
          <a:p>
            <a:pPr>
              <a:tabLst>
                <a:tab pos="114300" algn="l"/>
                <a:tab pos="342900" algn="l"/>
              </a:tabLst>
            </a:pPr>
            <a:endParaRPr lang="en-US" altLang="en-US" sz="1600" dirty="0" smtClean="0"/>
          </a:p>
          <a:p>
            <a:pPr>
              <a:tabLst>
                <a:tab pos="114300" algn="l"/>
                <a:tab pos="342900" algn="l"/>
              </a:tabLst>
            </a:pPr>
            <a:r>
              <a:rPr lang="en-US" altLang="en-US" sz="1600" dirty="0" smtClean="0"/>
              <a:t>Now that we have some sound design concepts understood I need to introduce you to the PowerPoint one-step solution for designs that work right from the beginning.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sldNum" sz="quarter" idx="5"/>
          </p:nvPr>
        </p:nvSpPr>
        <p:spPr>
          <a:noFill/>
        </p:spPr>
        <p:txBody>
          <a:bodyPr/>
          <a:lstStyle/>
          <a:p>
            <a:fld id="{AAA9E98F-12B2-42AC-8980-AE3DCC10917F}" type="slidenum">
              <a:rPr lang="en-US" altLang="en-US" smtClean="0"/>
              <a:pPr/>
              <a:t>18</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a:tabLst>
                <a:tab pos="114300" algn="l"/>
                <a:tab pos="342900" algn="l"/>
              </a:tabLst>
            </a:pPr>
            <a:endParaRPr lang="en-US" altLang="en-US" sz="10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p:spPr>
        <p:txBody>
          <a:bodyPr/>
          <a:lstStyle/>
          <a:p>
            <a:fld id="{C1888799-9821-4F95-B9AB-6F596D5560B1}" type="slidenum">
              <a:rPr lang="en-US" altLang="en-US" smtClean="0"/>
              <a:pPr/>
              <a:t>19</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smtClean="0"/>
              <a:t>The most important information on this poster was easily read from 10 feet away.</a:t>
            </a:r>
          </a:p>
          <a:p>
            <a:r>
              <a:rPr lang="en-US" dirty="0" smtClean="0"/>
              <a:t>They used consistent fonts (large enough</a:t>
            </a:r>
            <a:r>
              <a:rPr lang="en-US" baseline="0" dirty="0" smtClean="0"/>
              <a:t> for reading at a distance), consistent font size, with concise statements. Appropriate photographs (cited too), tables, and references were also helpful.</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3"/>
          <p:cNvSpPr>
            <a:spLocks noGrp="1" noChangeArrowheads="1"/>
          </p:cNvSpPr>
          <p:nvPr>
            <p:ph type="sldNum" sz="quarter" idx="5"/>
          </p:nvPr>
        </p:nvSpPr>
        <p:spPr>
          <a:noFill/>
        </p:spPr>
        <p:txBody>
          <a:bodyPr/>
          <a:lstStyle/>
          <a:p>
            <a:fld id="{B2929EA4-70B3-44C7-8D26-551F33A7A6B8}" type="slidenum">
              <a:rPr lang="en-US" altLang="en-US" smtClean="0"/>
              <a:pPr/>
              <a:t>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altLang="en-US" sz="1400" dirty="0" smtClean="0"/>
              <a:t>Thank you for the introduction, Dr. Cohen.</a:t>
            </a:r>
          </a:p>
          <a:p>
            <a:r>
              <a:rPr lang="en-US" altLang="en-US" sz="1400" dirty="0" smtClean="0"/>
              <a:t>I am Loren Baxter, I serve TCU through the Center for Instructional Services by assisting in the development of creative, instructional graphics and presentation resources.</a:t>
            </a:r>
          </a:p>
          <a:p>
            <a:r>
              <a:rPr lang="en-US" altLang="en-US" sz="1400" dirty="0" smtClean="0"/>
              <a:t>Welcome to Presentation Posters. </a:t>
            </a:r>
          </a:p>
          <a:p>
            <a:r>
              <a:rPr lang="en-US" altLang="en-US" sz="1400" dirty="0" smtClean="0"/>
              <a:t>This class is a low-pressure learning experience – with this in mind, I want to remind you of a few details that are helpful for our group experience.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5"/>
          </p:nvPr>
        </p:nvSpPr>
        <p:spPr>
          <a:noFill/>
        </p:spPr>
        <p:txBody>
          <a:bodyPr/>
          <a:lstStyle/>
          <a:p>
            <a:fld id="{0D2383CA-99B2-4D3C-A959-232192B42047}" type="slidenum">
              <a:rPr lang="en-US" altLang="en-US" smtClean="0"/>
              <a:pPr/>
              <a:t>20</a:t>
            </a:fld>
            <a:endParaRPr lang="en-US" alt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533400" y="4416425"/>
            <a:ext cx="5943600" cy="4183063"/>
          </a:xfrm>
          <a:noFill/>
          <a:ln/>
        </p:spPr>
        <p:txBody>
          <a:bodyPr/>
          <a:lstStyle/>
          <a:p>
            <a:pPr>
              <a:tabLst>
                <a:tab pos="114300" algn="l"/>
                <a:tab pos="342900" algn="l"/>
              </a:tabLst>
            </a:pPr>
            <a:r>
              <a:rPr lang="en-US" altLang="en-US" sz="1600" dirty="0" smtClean="0"/>
              <a:t>Give your guest something they can take away from the experience – something tangible, a mint, apple, fun size candy, etc. </a:t>
            </a:r>
            <a:r>
              <a:rPr lang="en-US" altLang="en-US" sz="1600" dirty="0" smtClean="0"/>
              <a:t>Give something special for </a:t>
            </a:r>
            <a:r>
              <a:rPr lang="en-US" altLang="en-US" sz="1600" dirty="0" smtClean="0"/>
              <a:t>the </a:t>
            </a:r>
            <a:r>
              <a:rPr lang="en-US" altLang="en-US" sz="1600" dirty="0" smtClean="0"/>
              <a:t>person who asks</a:t>
            </a:r>
            <a:r>
              <a:rPr lang="en-US" altLang="en-US" sz="1600" baseline="0" dirty="0" smtClean="0"/>
              <a:t> a great </a:t>
            </a:r>
            <a:r>
              <a:rPr lang="en-US" altLang="en-US" sz="1600" dirty="0" smtClean="0"/>
              <a:t>question </a:t>
            </a:r>
            <a:r>
              <a:rPr lang="en-US" altLang="en-US" sz="1600" dirty="0" smtClean="0"/>
              <a:t>that may lead you to more </a:t>
            </a:r>
            <a:r>
              <a:rPr lang="en-US" altLang="en-US" sz="1600" dirty="0" smtClean="0"/>
              <a:t>research (as a way to say thank you)?</a:t>
            </a:r>
            <a:endParaRPr lang="en-US" altLang="en-US" sz="1600" dirty="0" smtClean="0"/>
          </a:p>
          <a:p>
            <a:pPr>
              <a:tabLst>
                <a:tab pos="114300" algn="l"/>
                <a:tab pos="342900" algn="l"/>
              </a:tabLst>
            </a:pPr>
            <a:endParaRPr lang="en-US" altLang="en-US" sz="1600" dirty="0" smtClean="0"/>
          </a:p>
          <a:p>
            <a:pPr>
              <a:tabLst>
                <a:tab pos="114300" algn="l"/>
                <a:tab pos="342900" algn="l"/>
              </a:tabLst>
            </a:pPr>
            <a:r>
              <a:rPr lang="en-US" altLang="en-US" sz="1600" dirty="0" smtClean="0"/>
              <a:t>Ensure printed handouts are legible, can be smaller </a:t>
            </a:r>
            <a:r>
              <a:rPr lang="en-US" altLang="en-US" sz="1600" dirty="0" smtClean="0"/>
              <a:t>(½ page) </a:t>
            </a:r>
            <a:r>
              <a:rPr lang="en-US" altLang="en-US" sz="1600" dirty="0" smtClean="0"/>
              <a:t>– kick supplements up a notch by incorporating the same style/font as your poster – now that would be consistency!</a:t>
            </a:r>
          </a:p>
          <a:p>
            <a:pPr>
              <a:tabLst>
                <a:tab pos="114300" algn="l"/>
                <a:tab pos="342900" algn="l"/>
              </a:tabLst>
            </a:pPr>
            <a:endParaRPr lang="en-US" altLang="en-US" sz="1600" dirty="0" smtClean="0"/>
          </a:p>
          <a:p>
            <a:pPr>
              <a:tabLst>
                <a:tab pos="114300" algn="l"/>
                <a:tab pos="342900" algn="l"/>
              </a:tabLst>
            </a:pPr>
            <a:r>
              <a:rPr lang="en-US" altLang="en-US" sz="1600" dirty="0" smtClean="0"/>
              <a:t>Use notes pages for your bibliography – then print one out for easy reference at the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sldNum" sz="quarter" idx="5"/>
          </p:nvPr>
        </p:nvSpPr>
        <p:spPr>
          <a:noFill/>
        </p:spPr>
        <p:txBody>
          <a:bodyPr/>
          <a:lstStyle/>
          <a:p>
            <a:fld id="{938826FA-6322-4FF5-A00D-77C08EF6069D}" type="slidenum">
              <a:rPr lang="en-US" altLang="en-US" smtClean="0"/>
              <a:pPr/>
              <a:t>21</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533400" y="4416425"/>
            <a:ext cx="5943600" cy="4183063"/>
          </a:xfrm>
          <a:noFill/>
          <a:ln/>
        </p:spPr>
        <p:txBody>
          <a:bodyPr/>
          <a:lstStyle/>
          <a:p>
            <a:pPr>
              <a:tabLst>
                <a:tab pos="114300" algn="l"/>
                <a:tab pos="342900" algn="l"/>
              </a:tabLst>
            </a:pPr>
            <a:r>
              <a:rPr lang="en-US" altLang="en-US" sz="1600" dirty="0" smtClean="0"/>
              <a:t>Multimedia</a:t>
            </a:r>
            <a:r>
              <a:rPr lang="en-US" altLang="en-US" sz="1600" baseline="0" dirty="0" smtClean="0"/>
              <a:t> in a Presentation Poster? How can that be?</a:t>
            </a:r>
          </a:p>
          <a:p>
            <a:pPr>
              <a:tabLst>
                <a:tab pos="114300" algn="l"/>
                <a:tab pos="342900" algn="l"/>
              </a:tabLst>
            </a:pPr>
            <a:r>
              <a:rPr lang="en-US" altLang="en-US" sz="1600" baseline="0" dirty="0" smtClean="0"/>
              <a:t>	The first aspect is presentation, at some point you will be standing with your poster – this is a great time to bring in multimedia.</a:t>
            </a:r>
            <a:endParaRPr lang="en-US" altLang="en-US" sz="1600" dirty="0" smtClean="0"/>
          </a:p>
          <a:p>
            <a:pPr>
              <a:tabLst>
                <a:tab pos="114300" algn="l"/>
                <a:tab pos="342900" algn="l"/>
              </a:tabLst>
            </a:pPr>
            <a:r>
              <a:rPr lang="en-US" altLang="en-US" sz="1600" dirty="0" smtClean="0"/>
              <a:t>Adding multimedia components will add additional depth to a PowerPoint</a:t>
            </a:r>
          </a:p>
          <a:p>
            <a:pPr>
              <a:tabLst>
                <a:tab pos="114300" algn="l"/>
                <a:tab pos="342900" algn="l"/>
              </a:tabLst>
            </a:pPr>
            <a:r>
              <a:rPr lang="en-US" altLang="en-US" sz="1600" dirty="0" smtClean="0"/>
              <a:t>	Used to add emphasis to a point or illustrate an concept from pop culture or recent news.</a:t>
            </a:r>
          </a:p>
          <a:p>
            <a:pPr>
              <a:tabLst>
                <a:tab pos="114300" algn="l"/>
                <a:tab pos="342900" algn="l"/>
              </a:tabLst>
            </a:pPr>
            <a:r>
              <a:rPr lang="en-US" altLang="en-US" sz="1600" dirty="0" smtClean="0"/>
              <a:t>	Run a special video file from a laptop/iPad/iPhone while you are standing with your poster.</a:t>
            </a:r>
          </a:p>
          <a:p>
            <a:pPr>
              <a:tabLst>
                <a:tab pos="114300" algn="l"/>
                <a:tab pos="342900" algn="l"/>
              </a:tabLst>
            </a:pPr>
            <a:endParaRPr lang="en-US" altLang="en-US" sz="1600" dirty="0" smtClean="0"/>
          </a:p>
          <a:p>
            <a:pPr>
              <a:tabLst>
                <a:tab pos="114300" algn="l"/>
                <a:tab pos="342900" algn="l"/>
              </a:tabLst>
            </a:pPr>
            <a:r>
              <a:rPr lang="en-US" altLang="en-US" sz="1600" dirty="0" smtClean="0"/>
              <a:t>Hyperlinks are helpful for streamlining your content</a:t>
            </a:r>
          </a:p>
          <a:p>
            <a:pPr>
              <a:tabLst>
                <a:tab pos="114300" algn="l"/>
                <a:tab pos="342900" algn="l"/>
              </a:tabLst>
            </a:pPr>
            <a:r>
              <a:rPr lang="en-US" altLang="en-US" sz="1600" dirty="0" smtClean="0"/>
              <a:t>	Hyperlinks takes you away from the presentation – use Alt+Tab to navigate back successfully and quickly</a:t>
            </a:r>
          </a:p>
          <a:p>
            <a:pPr>
              <a:tabLst>
                <a:tab pos="114300" algn="l"/>
                <a:tab pos="342900" algn="l"/>
              </a:tabLst>
            </a:pPr>
            <a:endParaRPr lang="en-US" altLang="en-US" sz="1600" dirty="0" smtClean="0"/>
          </a:p>
          <a:p>
            <a:pPr>
              <a:tabLst>
                <a:tab pos="114300" algn="l"/>
                <a:tab pos="342900" algn="l"/>
              </a:tabLst>
            </a:pPr>
            <a:r>
              <a:rPr lang="en-US" altLang="en-US" sz="1600" dirty="0" smtClean="0"/>
              <a:t>Practice, practice, practice – Make sure everything works at the presentation 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a:spLocks noGrp="1" noChangeArrowheads="1"/>
          </p:cNvSpPr>
          <p:nvPr>
            <p:ph type="sldNum" sz="quarter" idx="5"/>
          </p:nvPr>
        </p:nvSpPr>
        <p:spPr>
          <a:noFill/>
        </p:spPr>
        <p:txBody>
          <a:bodyPr/>
          <a:lstStyle/>
          <a:p>
            <a:fld id="{34E88A26-1DE7-4EAC-9895-F5D28703D211}" type="slidenum">
              <a:rPr lang="en-US" altLang="en-US" smtClean="0"/>
              <a:pPr/>
              <a:t>22</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466725" y="4416425"/>
            <a:ext cx="5999163" cy="4879975"/>
          </a:xfrm>
          <a:noFill/>
          <a:ln/>
        </p:spPr>
        <p:txBody>
          <a:bodyPr/>
          <a:lstStyle/>
          <a:p>
            <a:r>
              <a:rPr lang="en-US" altLang="en-US" sz="1000" dirty="0" smtClean="0"/>
              <a:t>Clicking Templates takes you straight to the CIS website (broken link, link has been removed)</a:t>
            </a:r>
          </a:p>
          <a:p>
            <a:endParaRPr lang="en-US" altLang="en-US" sz="1000" dirty="0" smtClean="0"/>
          </a:p>
          <a:p>
            <a:r>
              <a:rPr lang="en-US" altLang="en-US" sz="1000" dirty="0" smtClean="0"/>
              <a:t>We charge $XX.00 per square foot for printing.</a:t>
            </a:r>
          </a:p>
          <a:p>
            <a:r>
              <a:rPr lang="en-US" altLang="en-US" sz="1000" dirty="0" smtClean="0"/>
              <a:t>Lamination:</a:t>
            </a:r>
          </a:p>
          <a:p>
            <a:r>
              <a:rPr lang="en-US" altLang="en-US" sz="1000" dirty="0" smtClean="0"/>
              <a:t>	$.XX / linear foot for posters with a short edge of 24”</a:t>
            </a:r>
          </a:p>
          <a:p>
            <a:r>
              <a:rPr lang="en-US" altLang="en-US" sz="1000" dirty="0" smtClean="0"/>
              <a:t>	$XX.00 / linear foot for posters up to 42” in width or height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sldNum" sz="quarter" idx="5"/>
          </p:nvPr>
        </p:nvSpPr>
        <p:spPr>
          <a:noFill/>
        </p:spPr>
        <p:txBody>
          <a:bodyPr/>
          <a:lstStyle/>
          <a:p>
            <a:fld id="{221CD89B-BFA8-403A-91DB-1B81E6FDDE76}" type="slidenum">
              <a:rPr lang="en-US" altLang="en-US" smtClean="0"/>
              <a:pPr/>
              <a:t>23</a:t>
            </a:fld>
            <a:endParaRPr lang="en-US" alt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466725" y="4416425"/>
            <a:ext cx="5999163" cy="4879975"/>
          </a:xfrm>
          <a:noFill/>
          <a:ln/>
        </p:spPr>
        <p:txBody>
          <a:bodyPr/>
          <a:lstStyle/>
          <a:p>
            <a:r>
              <a:rPr lang="en-US" altLang="en-US" sz="1000" b="1" dirty="0" smtClean="0"/>
              <a:t>Conclusion</a:t>
            </a:r>
          </a:p>
          <a:p>
            <a:r>
              <a:rPr lang="en-US" altLang="en-US" sz="1000" dirty="0" smtClean="0"/>
              <a:t>PowerPoint Presentation Posters can be made really simple or exceedingly complex – neither determines the effectiveness of your presentation.</a:t>
            </a:r>
          </a:p>
          <a:p>
            <a:r>
              <a:rPr lang="en-US" altLang="en-US" sz="1000" dirty="0" smtClean="0"/>
              <a:t>Posters become assets that illuminate the topic in a way that is appropriate to the audience and content.</a:t>
            </a:r>
          </a:p>
          <a:p>
            <a:r>
              <a:rPr lang="en-US" altLang="en-US" sz="1000" dirty="0" smtClean="0"/>
              <a:t>Time, facility, equipment and audience should dictate the level of complexity you need in your poster.</a:t>
            </a:r>
          </a:p>
          <a:p>
            <a:r>
              <a:rPr lang="en-US" altLang="en-US" sz="1000" dirty="0" smtClean="0"/>
              <a:t>If you are standing with your poster – you are part of the presentation! Be well-rested, sharply</a:t>
            </a:r>
            <a:r>
              <a:rPr lang="en-US" altLang="en-US" sz="1000" baseline="0" dirty="0" smtClean="0"/>
              <a:t> dressed and ready to answer questions.</a:t>
            </a:r>
            <a:endParaRPr lang="en-US" altLang="en-US" sz="1000" dirty="0" smtClean="0"/>
          </a:p>
          <a:p>
            <a:endParaRPr lang="en-US" altLang="en-US" sz="1000" dirty="0" smtClean="0"/>
          </a:p>
          <a:p>
            <a:r>
              <a:rPr lang="en-US" altLang="en-US" sz="1000" dirty="0" smtClean="0"/>
              <a:t>You already know the importance of planning, preparing and practicing – using these principles - together with presentation software like PowerPoint will make your poster presentations more effective. Do you want to know how effective? Ask someone for feedback or what they understood most clearly or less clearly.</a:t>
            </a:r>
          </a:p>
          <a:p>
            <a:endParaRPr lang="en-US" altLang="en-US" sz="1000" dirty="0" smtClean="0"/>
          </a:p>
          <a:p>
            <a:r>
              <a:rPr lang="en-US" altLang="en-US" sz="1000" dirty="0" smtClean="0"/>
              <a:t>Thank you for listening, are there any questions?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a:spLocks noGrp="1" noChangeArrowheads="1"/>
          </p:cNvSpPr>
          <p:nvPr>
            <p:ph type="sldNum" sz="quarter" idx="5"/>
          </p:nvPr>
        </p:nvSpPr>
        <p:spPr>
          <a:noFill/>
        </p:spPr>
        <p:txBody>
          <a:bodyPr/>
          <a:lstStyle/>
          <a:p>
            <a:fld id="{D4D009E3-7405-4050-9F7E-689BFF60E3FB}" type="slidenum">
              <a:rPr lang="en-US" altLang="en-US" smtClean="0"/>
              <a:pPr/>
              <a:t>24</a:t>
            </a:fld>
            <a:endParaRPr lang="en-US" alt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sldNum" sz="quarter" idx="5"/>
          </p:nvPr>
        </p:nvSpPr>
        <p:spPr>
          <a:noFill/>
        </p:spPr>
        <p:txBody>
          <a:bodyPr/>
          <a:lstStyle/>
          <a:p>
            <a:fld id="{8A2770B9-2F3B-4E61-8CD1-F93E026D6E6A}" type="slidenum">
              <a:rPr lang="en-US" altLang="en-US" smtClean="0"/>
              <a:pPr/>
              <a:t>25</a:t>
            </a:fld>
            <a:endParaRPr lang="en-US" alt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3"/>
          <p:cNvSpPr>
            <a:spLocks noGrp="1" noChangeArrowheads="1"/>
          </p:cNvSpPr>
          <p:nvPr>
            <p:ph type="sldNum" sz="quarter" idx="5"/>
          </p:nvPr>
        </p:nvSpPr>
        <p:spPr>
          <a:noFill/>
        </p:spPr>
        <p:txBody>
          <a:bodyPr/>
          <a:lstStyle/>
          <a:p>
            <a:fld id="{4B0861CB-BCAA-4E97-9AB2-C188AEFB2182}" type="slidenum">
              <a:rPr lang="en-US" altLang="en-US" smtClean="0"/>
              <a:pPr/>
              <a:t>26</a:t>
            </a:fld>
            <a:endParaRPr lang="en-US" alt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3"/>
          <p:cNvSpPr>
            <a:spLocks noGrp="1" noChangeArrowheads="1"/>
          </p:cNvSpPr>
          <p:nvPr>
            <p:ph type="sldNum" sz="quarter" idx="5"/>
          </p:nvPr>
        </p:nvSpPr>
        <p:spPr>
          <a:noFill/>
        </p:spPr>
        <p:txBody>
          <a:bodyPr/>
          <a:lstStyle/>
          <a:p>
            <a:fld id="{D91159B3-5F37-4294-ABDF-0209F04B4693}" type="slidenum">
              <a:rPr lang="en-US" altLang="en-US" smtClean="0"/>
              <a:pPr/>
              <a:t>3</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228600" indent="-228600">
              <a:lnSpc>
                <a:spcPct val="90000"/>
              </a:lnSpc>
              <a:buFontTx/>
              <a:buAutoNum type="arabicPeriod"/>
            </a:pPr>
            <a:r>
              <a:rPr lang="en-US" altLang="en-US" sz="1400" dirty="0" smtClean="0"/>
              <a:t>Every question is important. </a:t>
            </a:r>
          </a:p>
          <a:p>
            <a:pPr marL="228600" indent="-228600">
              <a:lnSpc>
                <a:spcPct val="90000"/>
              </a:lnSpc>
              <a:buFontTx/>
              <a:buAutoNum type="arabicPeriod"/>
            </a:pPr>
            <a:r>
              <a:rPr lang="en-US" altLang="en-US" sz="1400" dirty="0" smtClean="0"/>
              <a:t>There is almost always an answer. Quite often the answer comes with knowing the most appropriate terms to use in the question. When you seek help (F1) beyond this presentation, remember to explore different terms that might be associated with your question. Each academic discipline incorporates technical terms, correlating our meaning with the proper term can be a challenge.</a:t>
            </a:r>
          </a:p>
          <a:p>
            <a:pPr marL="228600" indent="-228600">
              <a:lnSpc>
                <a:spcPct val="90000"/>
              </a:lnSpc>
              <a:buFontTx/>
              <a:buAutoNum type="arabicPeriod"/>
            </a:pPr>
            <a:r>
              <a:rPr lang="en-US" altLang="en-US" sz="1400" dirty="0" smtClean="0"/>
              <a:t>As adult learners, we have unique learning styles. Some of us will identify with this presentation, it’s color, format, attitude or font. And others may already be distracted.</a:t>
            </a:r>
          </a:p>
          <a:p>
            <a:pPr marL="228600" indent="-228600">
              <a:lnSpc>
                <a:spcPct val="90000"/>
              </a:lnSpc>
              <a:buFontTx/>
              <a:buAutoNum type="arabicPeriod"/>
            </a:pPr>
            <a:r>
              <a:rPr lang="en-US" altLang="en-US" sz="1400" dirty="0" smtClean="0"/>
              <a:t>Technology makes many routine activities easier, and occasionally more complex as it transforms our teaching and learning.</a:t>
            </a:r>
          </a:p>
          <a:p>
            <a:pPr marL="228600" indent="-228600">
              <a:lnSpc>
                <a:spcPct val="90000"/>
              </a:lnSpc>
              <a:buFontTx/>
              <a:buAutoNum type="arabicPeriod"/>
            </a:pPr>
            <a:r>
              <a:rPr lang="en-US" altLang="en-US" sz="1400" dirty="0" smtClean="0"/>
              <a:t>Knowledge limitations. We may not be able to answer every question. My commitment to you is that we will find an answer for every question you ask about PowerPoint, even if the answer is no, the software can’t do that.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Grp="1" noChangeArrowheads="1"/>
          </p:cNvSpPr>
          <p:nvPr>
            <p:ph type="sldNum" sz="quarter" idx="5"/>
          </p:nvPr>
        </p:nvSpPr>
        <p:spPr>
          <a:noFill/>
        </p:spPr>
        <p:txBody>
          <a:bodyPr/>
          <a:lstStyle/>
          <a:p>
            <a:fld id="{C779351B-6AC8-48D9-8F6B-5975CBDDE744}" type="slidenum">
              <a:rPr lang="en-US" altLang="en-US" smtClean="0"/>
              <a:pPr/>
              <a:t>4</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altLang="en-US" sz="1400" dirty="0" smtClean="0"/>
              <a:t>PowerPoint is digital presentation software that can be used as a tool for sharing information. Think of it as overhead transparencies … with a little bit of BAM!</a:t>
            </a:r>
          </a:p>
          <a:p>
            <a:r>
              <a:rPr lang="en-US" altLang="en-US" sz="1400" dirty="0" smtClean="0"/>
              <a:t>The information you choose to share might relate to sales, demographic trends, political statistics, departmental reports, professional conferences and classroom education.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sldNum" sz="quarter" idx="5"/>
          </p:nvPr>
        </p:nvSpPr>
        <p:spPr>
          <a:noFill/>
        </p:spPr>
        <p:txBody>
          <a:bodyPr/>
          <a:lstStyle/>
          <a:p>
            <a:fld id="{DD601F56-8817-496A-BA6A-99B044954C21}" type="slidenum">
              <a:rPr lang="en-US" altLang="en-US" smtClean="0"/>
              <a:pPr/>
              <a:t>5</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ltLang="en-US" sz="1400" dirty="0" smtClean="0"/>
              <a:t>Why use PowerPoint?</a:t>
            </a:r>
          </a:p>
          <a:p>
            <a:r>
              <a:rPr lang="en-US" altLang="en-US" sz="1400" dirty="0" smtClean="0"/>
              <a:t>PowerPoint is industry-standard presentation software used in education, business, research and professional facilities both nationally and world-wide.</a:t>
            </a:r>
          </a:p>
          <a:p>
            <a:r>
              <a:rPr lang="en-US" altLang="en-US" sz="1400" dirty="0" smtClean="0"/>
              <a:t>Every PC running Windows is capable of presenting a basic PowerPoint Show, the PowerPoint Player is part of the operating system.</a:t>
            </a:r>
          </a:p>
          <a:p>
            <a:r>
              <a:rPr lang="en-US" altLang="en-US" sz="1400" dirty="0" smtClean="0"/>
              <a:t>PowerPoint is available for Mac and PC.</a:t>
            </a:r>
          </a:p>
          <a:p>
            <a:r>
              <a:rPr lang="en-US" altLang="en-US" sz="1400" b="1" dirty="0" smtClean="0"/>
              <a:t>When should we use something else?</a:t>
            </a:r>
          </a:p>
          <a:p>
            <a:r>
              <a:rPr lang="en-US" altLang="en-US" sz="1400" dirty="0" smtClean="0"/>
              <a:t>	When the audience, content or location requires another approach. (e.g. A video production/Flash animation instead of a PowerPoint)</a:t>
            </a:r>
          </a:p>
          <a:p>
            <a:r>
              <a:rPr lang="en-US" altLang="en-US" sz="1400" b="1" dirty="0" smtClean="0"/>
              <a:t>Communication is at the core of every presentation, written, oral or visual.</a:t>
            </a:r>
          </a:p>
          <a:p>
            <a:r>
              <a:rPr lang="en-US" altLang="en-US" sz="1400" dirty="0" smtClean="0"/>
              <a:t>PowerPoint is a tool that can help your presentations become more visually interesting and effective - regardless of the topic. Today you will leave class with new or revised skills in creating an effective digital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p:spPr>
        <p:txBody>
          <a:bodyPr/>
          <a:lstStyle/>
          <a:p>
            <a:fld id="{1C2939A1-4DFC-458C-8FDB-4647B4E5AB52}" type="slidenum">
              <a:rPr lang="en-US" altLang="en-US" smtClean="0"/>
              <a:pPr/>
              <a:t>6</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5038" y="4416425"/>
            <a:ext cx="5451475" cy="4183063"/>
          </a:xfrm>
          <a:noFill/>
          <a:ln/>
        </p:spPr>
        <p:txBody>
          <a:bodyPr/>
          <a:lstStyle/>
          <a:p>
            <a:pPr marL="114300" lvl="1"/>
            <a:r>
              <a:rPr lang="en-US" altLang="en-US" sz="1400" b="1" dirty="0" smtClean="0"/>
              <a:t>Goals*</a:t>
            </a:r>
          </a:p>
          <a:p>
            <a:pPr marL="114300" lvl="1"/>
            <a:r>
              <a:rPr lang="en-US" altLang="en-US" sz="1400" dirty="0" smtClean="0"/>
              <a:t>After participating in this presentation you will be able to:</a:t>
            </a:r>
          </a:p>
          <a:p>
            <a:pPr marL="114300" lvl="1"/>
            <a:r>
              <a:rPr lang="en-US" altLang="en-US" sz="1400" dirty="0" smtClean="0"/>
              <a:t>	Navigate and edit in the PowerPoint windows. </a:t>
            </a:r>
          </a:p>
          <a:p>
            <a:pPr marL="114300" lvl="1"/>
            <a:r>
              <a:rPr lang="en-US" altLang="en-US" sz="1400" dirty="0" smtClean="0"/>
              <a:t>	Design an audience-content-location specific presentation.</a:t>
            </a:r>
          </a:p>
          <a:p>
            <a:pPr marL="114300" lvl="1"/>
            <a:r>
              <a:rPr lang="en-US" altLang="en-US" sz="1400" dirty="0" smtClean="0"/>
              <a:t>	Use fonts, color, artwork, and imagery effectively.</a:t>
            </a:r>
          </a:p>
          <a:p>
            <a:pPr marL="114300" lvl="1"/>
            <a:r>
              <a:rPr lang="en-US" altLang="en-US" sz="1400" dirty="0" smtClean="0"/>
              <a:t>	Apply a design template. </a:t>
            </a:r>
          </a:p>
          <a:p>
            <a:pPr marL="114300" lvl="1"/>
            <a:r>
              <a:rPr lang="en-US" altLang="en-US" sz="1400" dirty="0" smtClean="0"/>
              <a:t>	Apply Animation templates.</a:t>
            </a:r>
          </a:p>
          <a:p>
            <a:pPr marL="114300" lvl="1"/>
            <a:r>
              <a:rPr lang="en-US" altLang="en-US" sz="1400" dirty="0" smtClean="0"/>
              <a:t>	Identify resources for expanding your PowerPoint knowledge.</a:t>
            </a:r>
          </a:p>
          <a:p>
            <a:pPr marL="114300" lvl="1"/>
            <a:endParaRPr lang="en-US" altLang="en-US" sz="1400" dirty="0" smtClean="0"/>
          </a:p>
          <a:p>
            <a:pPr marL="114300" lvl="1"/>
            <a:r>
              <a:rPr lang="en-US" altLang="en-US" sz="1000" dirty="0" smtClean="0"/>
              <a:t>*Accessed and modified 03/17/08 from http://office.microsoft.com/training/training.aspx?AssetID=RC011298761033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5"/>
          </p:nvPr>
        </p:nvSpPr>
        <p:spPr>
          <a:noFill/>
        </p:spPr>
        <p:txBody>
          <a:bodyPr/>
          <a:lstStyle/>
          <a:p>
            <a:fld id="{7B62E651-EF3B-4EE0-9ADF-BD06AB123918}" type="slidenum">
              <a:rPr lang="en-US" altLang="en-US" smtClean="0"/>
              <a:pPr/>
              <a:t>7</a:t>
            </a:fld>
            <a:endParaRPr lang="en-US" alt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tabLst>
                <a:tab pos="114300" algn="l"/>
                <a:tab pos="342900" algn="l"/>
              </a:tabLst>
            </a:pPr>
            <a:r>
              <a:rPr lang="en-US" altLang="en-US" dirty="0" smtClean="0"/>
              <a:t>Defining three factors will influence the effectiveness presentation. Audience, Content, and Location.</a:t>
            </a:r>
          </a:p>
          <a:p>
            <a:pPr>
              <a:tabLst>
                <a:tab pos="114300" algn="l"/>
                <a:tab pos="342900" algn="l"/>
              </a:tabLst>
            </a:pPr>
            <a:r>
              <a:rPr lang="en-US" altLang="en-US" b="1" dirty="0" smtClean="0"/>
              <a:t>Audience</a:t>
            </a:r>
            <a:r>
              <a:rPr lang="en-US" altLang="en-US" dirty="0" smtClean="0"/>
              <a:t>,</a:t>
            </a:r>
          </a:p>
          <a:p>
            <a:pPr>
              <a:tabLst>
                <a:tab pos="114300" algn="l"/>
                <a:tab pos="342900" algn="l"/>
              </a:tabLst>
            </a:pPr>
            <a:r>
              <a:rPr lang="en-US" altLang="en-US" dirty="0" smtClean="0"/>
              <a:t>	The undergraduate will have different learning expectations from a professional conferee.</a:t>
            </a:r>
          </a:p>
          <a:p>
            <a:pPr>
              <a:tabLst>
                <a:tab pos="114300" algn="l"/>
                <a:tab pos="342900" algn="l"/>
              </a:tabLst>
            </a:pPr>
            <a:r>
              <a:rPr lang="en-US" altLang="en-US" dirty="0" smtClean="0"/>
              <a:t>	When in doubt – meet your professor’s expectations.</a:t>
            </a:r>
          </a:p>
          <a:p>
            <a:pPr>
              <a:tabLst>
                <a:tab pos="114300" algn="l"/>
                <a:tab pos="342900" algn="l"/>
              </a:tabLst>
            </a:pPr>
            <a:r>
              <a:rPr lang="en-US" altLang="en-US" b="1" dirty="0" smtClean="0"/>
              <a:t>Content</a:t>
            </a:r>
            <a:r>
              <a:rPr lang="en-US" altLang="en-US" dirty="0" smtClean="0"/>
              <a:t>, </a:t>
            </a:r>
          </a:p>
          <a:p>
            <a:pPr>
              <a:tabLst>
                <a:tab pos="114300" algn="l"/>
                <a:tab pos="342900" algn="l"/>
              </a:tabLst>
            </a:pPr>
            <a:r>
              <a:rPr lang="en-US" altLang="en-US" dirty="0" smtClean="0"/>
              <a:t>	Depth and topic will inform the presentation design, style, and complexity.</a:t>
            </a:r>
          </a:p>
          <a:p>
            <a:pPr>
              <a:tabLst>
                <a:tab pos="114300" algn="l"/>
                <a:tab pos="342900" algn="l"/>
              </a:tabLst>
            </a:pPr>
            <a:r>
              <a:rPr lang="en-US" altLang="en-US" dirty="0" smtClean="0"/>
              <a:t>		e.g. A PowerPoint about photography will likely contain photographs.</a:t>
            </a:r>
          </a:p>
          <a:p>
            <a:pPr>
              <a:tabLst>
                <a:tab pos="114300" algn="l"/>
                <a:tab pos="342900" algn="l"/>
              </a:tabLst>
            </a:pPr>
            <a:r>
              <a:rPr lang="en-US" altLang="en-US" b="1" dirty="0" smtClean="0"/>
              <a:t>Location</a:t>
            </a:r>
            <a:r>
              <a:rPr lang="en-US" altLang="en-US" dirty="0" smtClean="0"/>
              <a:t>,</a:t>
            </a:r>
          </a:p>
          <a:p>
            <a:pPr>
              <a:tabLst>
                <a:tab pos="114300" algn="l"/>
                <a:tab pos="342900" algn="l"/>
              </a:tabLst>
            </a:pPr>
            <a:r>
              <a:rPr lang="en-US" altLang="en-US" dirty="0" smtClean="0"/>
              <a:t>	What equipment is available?</a:t>
            </a:r>
          </a:p>
          <a:p>
            <a:pPr>
              <a:tabLst>
                <a:tab pos="114300" algn="l"/>
                <a:tab pos="342900" algn="l"/>
              </a:tabLst>
            </a:pPr>
            <a:r>
              <a:rPr lang="en-US" altLang="en-US" dirty="0" smtClean="0"/>
              <a:t>	Will I be able to use my own equipment?</a:t>
            </a:r>
          </a:p>
          <a:p>
            <a:pPr>
              <a:tabLst>
                <a:tab pos="114300" algn="l"/>
                <a:tab pos="342900" algn="l"/>
              </a:tabLst>
            </a:pPr>
            <a:r>
              <a:rPr lang="en-US" altLang="en-US" dirty="0" smtClean="0"/>
              <a:t>	What is the room like? Seating, lighting, acoustics?</a:t>
            </a:r>
          </a:p>
          <a:p>
            <a:pPr>
              <a:tabLst>
                <a:tab pos="114300" algn="l"/>
                <a:tab pos="342900" algn="l"/>
              </a:tabLst>
            </a:pPr>
            <a:r>
              <a:rPr lang="en-US" altLang="en-US" dirty="0" smtClean="0"/>
              <a:t>Design your presentation with these three things in mind and you will have the framework for a PowerPoint that will complement the information.</a:t>
            </a:r>
          </a:p>
          <a:p>
            <a:pPr>
              <a:tabLst>
                <a:tab pos="114300" algn="l"/>
                <a:tab pos="342900" algn="l"/>
              </a:tabLst>
            </a:pPr>
            <a:endParaRPr lang="en-US" altLang="en-US" dirty="0" smtClean="0"/>
          </a:p>
          <a:p>
            <a:pPr>
              <a:tabLst>
                <a:tab pos="114300" algn="l"/>
                <a:tab pos="342900" algn="l"/>
              </a:tabLst>
            </a:pPr>
            <a:r>
              <a:rPr lang="en-US" altLang="en-US" b="1" dirty="0" smtClean="0"/>
              <a:t>Key:</a:t>
            </a:r>
          </a:p>
          <a:p>
            <a:pPr>
              <a:tabLst>
                <a:tab pos="114300" algn="l"/>
                <a:tab pos="342900" algn="l"/>
              </a:tabLst>
            </a:pPr>
            <a:r>
              <a:rPr lang="en-US" altLang="en-US" b="1" dirty="0" smtClean="0"/>
              <a:t>Preparation</a:t>
            </a:r>
            <a:r>
              <a:rPr lang="en-US" altLang="en-US" dirty="0" smtClean="0"/>
              <a:t> – Be ready, be rested, be confident – your information is worth sharing with enthusiasm!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p:spPr>
        <p:txBody>
          <a:bodyPr/>
          <a:lstStyle/>
          <a:p>
            <a:fld id="{40E7893D-15CC-47AD-B1A4-C7E484131777}" type="slidenum">
              <a:rPr lang="en-US" altLang="en-US" smtClean="0"/>
              <a:pPr/>
              <a:t>8</a:t>
            </a:fld>
            <a:endParaRPr lang="en-US" alt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tabLst>
                <a:tab pos="114300" algn="l"/>
                <a:tab pos="342900" algn="l"/>
              </a:tabLst>
            </a:pPr>
            <a:r>
              <a:rPr lang="en-US" altLang="en-US" sz="1400" dirty="0" smtClean="0"/>
              <a:t>Sound Design principles are where effective visual presentations begin.</a:t>
            </a:r>
          </a:p>
          <a:p>
            <a:pPr>
              <a:tabLst>
                <a:tab pos="114300" algn="l"/>
                <a:tab pos="342900" algn="l"/>
              </a:tabLst>
            </a:pPr>
            <a:r>
              <a:rPr lang="en-US" altLang="en-US" sz="1400" dirty="0" smtClean="0"/>
              <a:t>	They include the concepts of</a:t>
            </a:r>
          </a:p>
          <a:p>
            <a:pPr>
              <a:tabLst>
                <a:tab pos="114300" algn="l"/>
                <a:tab pos="342900" algn="l"/>
              </a:tabLst>
            </a:pPr>
            <a:r>
              <a:rPr lang="en-US" altLang="en-US" sz="1400" dirty="0" smtClean="0"/>
              <a:t>		Contrast</a:t>
            </a:r>
          </a:p>
          <a:p>
            <a:pPr>
              <a:tabLst>
                <a:tab pos="114300" algn="l"/>
                <a:tab pos="342900" algn="l"/>
              </a:tabLst>
            </a:pPr>
            <a:r>
              <a:rPr lang="en-US" altLang="en-US" sz="1400" dirty="0" smtClean="0"/>
              <a:t>		Color</a:t>
            </a:r>
          </a:p>
          <a:p>
            <a:pPr>
              <a:tabLst>
                <a:tab pos="114300" algn="l"/>
                <a:tab pos="342900" algn="l"/>
              </a:tabLst>
            </a:pPr>
            <a:r>
              <a:rPr lang="en-US" altLang="en-US" sz="1400" dirty="0" smtClean="0"/>
              <a:t>		Fonts</a:t>
            </a:r>
          </a:p>
          <a:p>
            <a:pPr>
              <a:tabLst>
                <a:tab pos="114300" algn="l"/>
                <a:tab pos="342900" algn="l"/>
              </a:tabLst>
            </a:pPr>
            <a:r>
              <a:rPr lang="en-US" altLang="en-US" sz="1400" dirty="0" smtClean="0"/>
              <a:t>		Artwork</a:t>
            </a:r>
          </a:p>
          <a:p>
            <a:pPr>
              <a:tabLst>
                <a:tab pos="114300" algn="l"/>
                <a:tab pos="342900" algn="l"/>
              </a:tabLst>
            </a:pPr>
            <a:r>
              <a:rPr lang="en-US" altLang="en-US" sz="1400" dirty="0" smtClean="0"/>
              <a:t>			Clip Art</a:t>
            </a:r>
          </a:p>
          <a:p>
            <a:pPr>
              <a:tabLst>
                <a:tab pos="114300" algn="l"/>
                <a:tab pos="342900" algn="l"/>
              </a:tabLst>
            </a:pPr>
            <a:r>
              <a:rPr lang="en-US" altLang="en-US" sz="1400" dirty="0" smtClean="0"/>
              <a:t>			Photographs</a:t>
            </a:r>
          </a:p>
          <a:p>
            <a:pPr>
              <a:tabLst>
                <a:tab pos="114300" algn="l"/>
                <a:tab pos="342900" algn="l"/>
              </a:tabLst>
            </a:pPr>
            <a:r>
              <a:rPr lang="en-US" altLang="en-US" sz="1400" dirty="0" smtClean="0"/>
              <a:t>			Media</a:t>
            </a:r>
          </a:p>
          <a:p>
            <a:pPr>
              <a:tabLst>
                <a:tab pos="114300" algn="l"/>
                <a:tab pos="342900" algn="l"/>
              </a:tabLst>
            </a:pPr>
            <a:r>
              <a:rPr lang="en-US" altLang="en-US" sz="1400" dirty="0" smtClean="0"/>
              <a:t>	When each concept is implemented well the presentation will have the same level of cohesion as your physical, mental, and oral components.</a:t>
            </a:r>
            <a:endParaRPr lang="en-US"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5"/>
          </p:nvPr>
        </p:nvSpPr>
        <p:spPr>
          <a:noFill/>
        </p:spPr>
        <p:txBody>
          <a:bodyPr/>
          <a:lstStyle/>
          <a:p>
            <a:fld id="{E4765CED-720B-42DF-816B-A58DFED594B9}" type="slidenum">
              <a:rPr lang="en-US" altLang="en-US" smtClean="0"/>
              <a:pPr/>
              <a:t>9</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tabLst>
                <a:tab pos="114300" algn="l"/>
                <a:tab pos="342900" algn="l"/>
              </a:tabLst>
            </a:pPr>
            <a:r>
              <a:rPr lang="en-US" altLang="en-US" sz="1400" b="1" dirty="0" smtClean="0"/>
              <a:t>	Projected Presentations: </a:t>
            </a:r>
            <a:r>
              <a:rPr lang="en-US" altLang="en-US" sz="1400" dirty="0" smtClean="0"/>
              <a:t>Dark background, lighter text</a:t>
            </a:r>
          </a:p>
          <a:p>
            <a:pPr>
              <a:tabLst>
                <a:tab pos="114300" algn="l"/>
                <a:tab pos="342900" algn="l"/>
              </a:tabLst>
            </a:pPr>
            <a:r>
              <a:rPr lang="en-US" altLang="en-US" sz="1400" dirty="0" smtClean="0"/>
              <a:t>	</a:t>
            </a:r>
            <a:r>
              <a:rPr lang="en-US" altLang="en-US" sz="1400" b="1" dirty="0" smtClean="0"/>
              <a:t>Printed Presentations: </a:t>
            </a:r>
            <a:r>
              <a:rPr lang="en-US" altLang="en-US" sz="1400" dirty="0" smtClean="0"/>
              <a:t>Lighter background, darker text (Judgment call on overhead transparencies)</a:t>
            </a:r>
            <a:r>
              <a:rPr lang="en-US" sz="1400"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7"/>
          <p:cNvSpPr>
            <a:spLocks noChangeArrowheads="1"/>
          </p:cNvSpPr>
          <p:nvPr/>
        </p:nvSpPr>
        <p:spPr bwMode="ltGray">
          <a:xfrm>
            <a:off x="0" y="3276600"/>
            <a:ext cx="9131300" cy="228600"/>
          </a:xfrm>
          <a:prstGeom prst="rect">
            <a:avLst/>
          </a:prstGeom>
          <a:blipFill dpi="0" rotWithShape="0">
            <a:blip r:embed="rId2" cstate="print"/>
            <a:srcRect/>
            <a:stretch>
              <a:fillRect b="-6044787"/>
            </a:stretch>
          </a:blipFill>
          <a:ln w="9525">
            <a:noFill/>
            <a:miter lim="800000"/>
            <a:headEnd/>
            <a:tailEnd/>
          </a:ln>
          <a:effectLst/>
        </p:spPr>
        <p:txBody>
          <a:bodyPr wrap="none" anchor="ctr"/>
          <a:lstStyle/>
          <a:p>
            <a:pPr eaLnBrk="0" hangingPunct="0">
              <a:spcBef>
                <a:spcPct val="20000"/>
              </a:spcBef>
              <a:buFontTx/>
              <a:buChar char="•"/>
              <a:defRPr/>
            </a:pPr>
            <a:endParaRPr lang="en-US" dirty="0"/>
          </a:p>
        </p:txBody>
      </p:sp>
      <p:sp>
        <p:nvSpPr>
          <p:cNvPr id="5" name="Rectangle 1045"/>
          <p:cNvSpPr>
            <a:spLocks noChangeArrowheads="1"/>
          </p:cNvSpPr>
          <p:nvPr userDrawn="1"/>
        </p:nvSpPr>
        <p:spPr bwMode="ltGray">
          <a:xfrm>
            <a:off x="0" y="3257550"/>
            <a:ext cx="9131300" cy="19050"/>
          </a:xfrm>
          <a:prstGeom prst="rect">
            <a:avLst/>
          </a:prstGeom>
          <a:gradFill rotWithShape="0">
            <a:gsLst>
              <a:gs pos="0">
                <a:srgbClr val="390565"/>
              </a:gs>
              <a:gs pos="50000">
                <a:srgbClr val="B17DDD"/>
              </a:gs>
              <a:gs pos="100000">
                <a:srgbClr val="390565"/>
              </a:gs>
            </a:gsLst>
            <a:lin ang="0" scaled="1"/>
          </a:gradFill>
          <a:ln w="9525">
            <a:noFill/>
            <a:miter lim="800000"/>
            <a:headEnd/>
            <a:tailEnd/>
          </a:ln>
          <a:effectLst/>
        </p:spPr>
        <p:txBody>
          <a:bodyPr wrap="none" anchor="ctr"/>
          <a:lstStyle/>
          <a:p>
            <a:pPr eaLnBrk="0" hangingPunct="0">
              <a:spcBef>
                <a:spcPct val="20000"/>
              </a:spcBef>
              <a:buFontTx/>
              <a:buChar char="•"/>
              <a:defRPr/>
            </a:pPr>
            <a:endParaRPr lang="en-US" dirty="0"/>
          </a:p>
        </p:txBody>
      </p:sp>
      <p:sp>
        <p:nvSpPr>
          <p:cNvPr id="399370" name="Rectangle 1034"/>
          <p:cNvSpPr>
            <a:spLocks noGrp="1" noChangeArrowheads="1"/>
          </p:cNvSpPr>
          <p:nvPr>
            <p:ph type="ctrTitle" sz="quarter"/>
          </p:nvPr>
        </p:nvSpPr>
        <p:spPr>
          <a:xfrm>
            <a:off x="152400" y="1905000"/>
            <a:ext cx="8839200" cy="1143000"/>
          </a:xfrm>
        </p:spPr>
        <p:txBody>
          <a:bodyPr/>
          <a:lstStyle>
            <a:lvl1pPr algn="ctr">
              <a:defRPr/>
            </a:lvl1pPr>
          </a:lstStyle>
          <a:p>
            <a:r>
              <a:rPr lang="en-US" altLang="en-US"/>
              <a:t>Click to edit Master title style</a:t>
            </a:r>
          </a:p>
        </p:txBody>
      </p:sp>
      <p:sp>
        <p:nvSpPr>
          <p:cNvPr id="399371" name="Rectangle 1035"/>
          <p:cNvSpPr>
            <a:spLocks noGrp="1" noChangeArrowheads="1"/>
          </p:cNvSpPr>
          <p:nvPr>
            <p:ph type="subTitle" sz="quarter" idx="1"/>
          </p:nvPr>
        </p:nvSpPr>
        <p:spPr>
          <a:xfrm>
            <a:off x="914400" y="3886200"/>
            <a:ext cx="7326313" cy="1752600"/>
          </a:xfrm>
        </p:spPr>
        <p:txBody>
          <a:bodyPr/>
          <a:lstStyle>
            <a:lvl1pPr marL="0" indent="0" algn="ctr">
              <a:buFont typeface="Monotype Sorts" charset="2"/>
              <a:buNone/>
              <a:defRPr/>
            </a:lvl1pPr>
          </a:lstStyle>
          <a:p>
            <a:r>
              <a:rPr lang="en-US" altLang="en-US"/>
              <a:t>Click to edit Master subtitle style</a:t>
            </a:r>
          </a:p>
        </p:txBody>
      </p:sp>
      <p:sp>
        <p:nvSpPr>
          <p:cNvPr id="6" name="Rectangle 1036"/>
          <p:cNvSpPr>
            <a:spLocks noGrp="1" noChangeArrowheads="1"/>
          </p:cNvSpPr>
          <p:nvPr>
            <p:ph type="dt" sz="quarter" idx="10"/>
          </p:nvPr>
        </p:nvSpPr>
        <p:spPr>
          <a:xfrm>
            <a:off x="1212850" y="6232525"/>
            <a:ext cx="1905000" cy="457200"/>
          </a:xfrm>
        </p:spPr>
        <p:txBody>
          <a:bodyPr/>
          <a:lstStyle>
            <a:lvl1pPr>
              <a:defRPr dirty="0"/>
            </a:lvl1pPr>
          </a:lstStyle>
          <a:p>
            <a:pPr>
              <a:defRPr/>
            </a:pPr>
            <a:endParaRPr lang="en-US" altLang="en-US" dirty="0"/>
          </a:p>
        </p:txBody>
      </p:sp>
      <p:sp>
        <p:nvSpPr>
          <p:cNvPr id="7" name="Rectangle 1037"/>
          <p:cNvSpPr>
            <a:spLocks noGrp="1" noChangeArrowheads="1"/>
          </p:cNvSpPr>
          <p:nvPr>
            <p:ph type="ftr" sz="quarter" idx="11"/>
          </p:nvPr>
        </p:nvSpPr>
        <p:spPr>
          <a:xfrm>
            <a:off x="3651250" y="6232525"/>
            <a:ext cx="2895600" cy="457200"/>
          </a:xfrm>
        </p:spPr>
        <p:txBody>
          <a:bodyPr/>
          <a:lstStyle>
            <a:lvl1pPr>
              <a:defRPr dirty="0"/>
            </a:lvl1pPr>
          </a:lstStyle>
          <a:p>
            <a:pPr>
              <a:defRPr/>
            </a:pPr>
            <a:endParaRPr lang="en-US" altLang="en-US" dirty="0"/>
          </a:p>
        </p:txBody>
      </p:sp>
      <p:sp>
        <p:nvSpPr>
          <p:cNvPr id="8" name="Rectangle 1038"/>
          <p:cNvSpPr>
            <a:spLocks noGrp="1" noChangeArrowheads="1"/>
          </p:cNvSpPr>
          <p:nvPr>
            <p:ph type="sldNum" sz="quarter" idx="12"/>
          </p:nvPr>
        </p:nvSpPr>
        <p:spPr>
          <a:xfrm>
            <a:off x="7080250" y="6232525"/>
            <a:ext cx="1905000" cy="457200"/>
          </a:xfrm>
        </p:spPr>
        <p:txBody>
          <a:bodyPr/>
          <a:lstStyle>
            <a:lvl1pPr>
              <a:defRPr/>
            </a:lvl1pPr>
          </a:lstStyle>
          <a:p>
            <a:pPr>
              <a:defRPr/>
            </a:pPr>
            <a:fld id="{A72076B2-B58F-47C5-B28F-1BEC85960C2B}" type="slidenum">
              <a:rPr lang="en-US" altLang="en-US"/>
              <a:pPr>
                <a:defRPr/>
              </a:pPr>
              <a:t>‹#›</a:t>
            </a:fld>
            <a:endParaRPr lang="en-US"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DE103561-DBF2-4BEB-B84C-21FD657D6665}" type="slidenum">
              <a:rPr lang="en-US" altLang="en-US"/>
              <a:pPr>
                <a:defRPr/>
              </a:pPr>
              <a:t>‹#›</a:t>
            </a:fld>
            <a:endParaRPr lang="en-US"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533400"/>
            <a:ext cx="1981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D95F2E7E-8B76-4AFE-A050-D1F6D32CD857}" type="slidenum">
              <a:rPr lang="en-US" altLang="en-US"/>
              <a:pPr>
                <a:defRPr/>
              </a:pPr>
              <a:t>‹#›</a:t>
            </a:fld>
            <a:endParaRPr lang="en-US"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382EDA82-D247-4EC3-8310-E26BD0B163CE}" type="slidenum">
              <a:rPr lang="en-US" altLang="en-US"/>
              <a:pPr>
                <a:defRPr/>
              </a:pPr>
              <a:t>‹#›</a:t>
            </a:fld>
            <a:endParaRPr lang="en-US"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395288">
              <a:buSzPct val="90000"/>
              <a:buFont typeface="Tahoma" pitchFamily="34" charset="0"/>
              <a:buChar char="―"/>
              <a:defRPr/>
            </a:lvl2pPr>
            <a:lvl3pPr>
              <a:buFont typeface="Arial" pitchFamily="34" charset="0"/>
              <a:buChar char="•"/>
              <a:defRPr/>
            </a:lvl3pPr>
            <a:lvl4pPr>
              <a:buSzPct val="90000"/>
              <a:buFont typeface="Tahoma" pitchFamily="34" charset="0"/>
              <a:buChar char="−"/>
              <a:defRPr/>
            </a:lvl4pPr>
            <a:lvl5pPr>
              <a:buSzPct val="8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FAC0173C-01D3-4A4A-9CEE-A1D8FA469371}" type="slidenum">
              <a:rPr lang="en-US" altLang="en-US"/>
              <a:pPr>
                <a:defRPr/>
              </a:pPr>
              <a:t>‹#›</a:t>
            </a:fld>
            <a:endParaRPr lang="en-US"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005256CE-8A21-43F6-A440-0A9A6CB75265}" type="slidenum">
              <a:rPr lang="en-US" altLang="en-US"/>
              <a:pPr>
                <a:defRPr/>
              </a:pPr>
              <a:t>‹#›</a:t>
            </a:fld>
            <a:endParaRPr lang="en-US" alt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62B19E31-E8AE-48EA-98F4-2104E71AEBC7}" type="slidenum">
              <a:rPr lang="en-US" altLang="en-US"/>
              <a:pPr>
                <a:defRPr/>
              </a:pPr>
              <a:t>‹#›</a:t>
            </a:fld>
            <a:endParaRPr lang="en-US"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4"/>
          <p:cNvSpPr>
            <a:spLocks noGrp="1" noChangeArrowheads="1"/>
          </p:cNvSpPr>
          <p:nvPr>
            <p:ph type="sldNum" sz="quarter" idx="12"/>
          </p:nvPr>
        </p:nvSpPr>
        <p:spPr>
          <a:ln/>
        </p:spPr>
        <p:txBody>
          <a:bodyPr/>
          <a:lstStyle>
            <a:lvl1pPr>
              <a:defRPr/>
            </a:lvl1pPr>
          </a:lstStyle>
          <a:p>
            <a:pPr>
              <a:defRPr/>
            </a:pPr>
            <a:fld id="{2E75D135-036D-4FB3-A597-49E5398A8D3B}" type="slidenum">
              <a:rPr lang="en-US" altLang="en-US"/>
              <a:pPr>
                <a:defRPr/>
              </a:pPr>
              <a:t>‹#›</a:t>
            </a:fld>
            <a:endParaRPr lang="en-US"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4"/>
          <p:cNvSpPr>
            <a:spLocks noGrp="1" noChangeArrowheads="1"/>
          </p:cNvSpPr>
          <p:nvPr>
            <p:ph type="sldNum" sz="quarter" idx="12"/>
          </p:nvPr>
        </p:nvSpPr>
        <p:spPr>
          <a:ln/>
        </p:spPr>
        <p:txBody>
          <a:bodyPr/>
          <a:lstStyle>
            <a:lvl1pPr>
              <a:defRPr/>
            </a:lvl1pPr>
          </a:lstStyle>
          <a:p>
            <a:pPr>
              <a:defRPr/>
            </a:pPr>
            <a:fld id="{26BBCE4B-DBC1-4DDC-A8AD-E71BD0C92A45}" type="slidenum">
              <a:rPr lang="en-US" altLang="en-US"/>
              <a:pPr>
                <a:defRPr/>
              </a:pPr>
              <a:t>‹#›</a:t>
            </a:fld>
            <a:endParaRPr lang="en-US"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4"/>
          <p:cNvSpPr>
            <a:spLocks noGrp="1" noChangeArrowheads="1"/>
          </p:cNvSpPr>
          <p:nvPr>
            <p:ph type="sldNum" sz="quarter" idx="12"/>
          </p:nvPr>
        </p:nvSpPr>
        <p:spPr>
          <a:ln/>
        </p:spPr>
        <p:txBody>
          <a:bodyPr/>
          <a:lstStyle>
            <a:lvl1pPr>
              <a:defRPr/>
            </a:lvl1pPr>
          </a:lstStyle>
          <a:p>
            <a:pPr>
              <a:defRPr/>
            </a:pPr>
            <a:fld id="{08BD3CA5-09F7-4AFA-87BE-B8A9D25DA561}" type="slidenum">
              <a:rPr lang="en-US" altLang="en-US"/>
              <a:pPr>
                <a:defRPr/>
              </a:pPr>
              <a:t>‹#›</a:t>
            </a:fld>
            <a:endParaRPr lang="en-US"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0807037E-0575-493D-A051-0625BAEB2310}" type="slidenum">
              <a:rPr lang="en-US" altLang="en-US"/>
              <a:pPr>
                <a:defRPr/>
              </a:pPr>
              <a:t>‹#›</a:t>
            </a:fld>
            <a:endParaRPr lang="en-US"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03C87A78-B87A-43F3-8B23-26F0B2A66825}" type="slidenum">
              <a:rPr lang="en-US" altLang="en-US"/>
              <a:pPr>
                <a:defRPr/>
              </a:pPr>
              <a:t>‹#›</a:t>
            </a:fld>
            <a:endParaRPr lang="en-US"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4D1979"/>
            </a:gs>
          </a:gsLst>
          <a:lin ang="5400000" scaled="1"/>
        </a:gradFill>
        <a:effectLst/>
      </p:bgPr>
    </p:bg>
    <p:spTree>
      <p:nvGrpSpPr>
        <p:cNvPr id="1" name=""/>
        <p:cNvGrpSpPr/>
        <p:nvPr/>
      </p:nvGrpSpPr>
      <p:grpSpPr>
        <a:xfrm>
          <a:off x="0" y="0"/>
          <a:ext cx="0" cy="0"/>
          <a:chOff x="0" y="0"/>
          <a:chExt cx="0" cy="0"/>
        </a:xfrm>
      </p:grpSpPr>
      <p:sp>
        <p:nvSpPr>
          <p:cNvPr id="398339" name="Rectangle 3"/>
          <p:cNvSpPr>
            <a:spLocks noChangeArrowheads="1"/>
          </p:cNvSpPr>
          <p:nvPr/>
        </p:nvSpPr>
        <p:spPr bwMode="ltGray">
          <a:xfrm>
            <a:off x="0" y="1695450"/>
            <a:ext cx="9131300" cy="114300"/>
          </a:xfrm>
          <a:prstGeom prst="rect">
            <a:avLst/>
          </a:prstGeom>
          <a:blipFill dpi="0" rotWithShape="0">
            <a:blip r:embed="rId14" cstate="print"/>
            <a:srcRect/>
            <a:stretch>
              <a:fillRect b="-12189574"/>
            </a:stretch>
          </a:blipFill>
          <a:ln w="9525">
            <a:noFill/>
            <a:miter lim="800000"/>
            <a:headEnd/>
            <a:tailEnd/>
          </a:ln>
          <a:effectLst/>
        </p:spPr>
        <p:txBody>
          <a:bodyPr wrap="none" anchor="ctr"/>
          <a:lstStyle/>
          <a:p>
            <a:pPr eaLnBrk="0" hangingPunct="0">
              <a:spcBef>
                <a:spcPct val="20000"/>
              </a:spcBef>
              <a:buFontTx/>
              <a:buChar char="•"/>
              <a:defRPr/>
            </a:pPr>
            <a:endParaRPr lang="en-US" dirty="0"/>
          </a:p>
        </p:txBody>
      </p:sp>
      <p:sp>
        <p:nvSpPr>
          <p:cNvPr id="398340" name="Rectangle 4"/>
          <p:cNvSpPr>
            <a:spLocks noChangeArrowheads="1"/>
          </p:cNvSpPr>
          <p:nvPr/>
        </p:nvSpPr>
        <p:spPr bwMode="ltGray">
          <a:xfrm>
            <a:off x="0" y="1676400"/>
            <a:ext cx="9131300" cy="19050"/>
          </a:xfrm>
          <a:prstGeom prst="rect">
            <a:avLst/>
          </a:prstGeom>
          <a:gradFill rotWithShape="1">
            <a:gsLst>
              <a:gs pos="0">
                <a:srgbClr val="3C2864">
                  <a:gamma/>
                  <a:shade val="46275"/>
                  <a:invGamma/>
                </a:srgbClr>
              </a:gs>
              <a:gs pos="50000">
                <a:srgbClr val="3C2864"/>
              </a:gs>
              <a:gs pos="100000">
                <a:srgbClr val="3C2864">
                  <a:gamma/>
                  <a:shade val="46275"/>
                  <a:invGamma/>
                </a:srgbClr>
              </a:gs>
            </a:gsLst>
            <a:lin ang="0" scaled="1"/>
          </a:gradFill>
          <a:ln w="9525">
            <a:noFill/>
            <a:miter lim="800000"/>
            <a:headEnd/>
            <a:tailEnd/>
          </a:ln>
          <a:effectLst/>
        </p:spPr>
        <p:txBody>
          <a:bodyPr wrap="none" anchor="ctr"/>
          <a:lstStyle/>
          <a:p>
            <a:pPr eaLnBrk="0" hangingPunct="0">
              <a:spcBef>
                <a:spcPct val="20000"/>
              </a:spcBef>
              <a:buFontTx/>
              <a:buChar char="•"/>
              <a:defRPr/>
            </a:pPr>
            <a:endParaRPr lang="en-US" dirty="0"/>
          </a:p>
        </p:txBody>
      </p:sp>
      <p:sp>
        <p:nvSpPr>
          <p:cNvPr id="398346" name="Rectangle 10"/>
          <p:cNvSpPr>
            <a:spLocks noGrp="1" noChangeArrowheads="1"/>
          </p:cNvSpPr>
          <p:nvPr>
            <p:ph type="title"/>
          </p:nvPr>
        </p:nvSpPr>
        <p:spPr bwMode="auto">
          <a:xfrm>
            <a:off x="533400" y="533400"/>
            <a:ext cx="7772400" cy="11430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a:t>
            </a:r>
          </a:p>
        </p:txBody>
      </p:sp>
      <p:sp>
        <p:nvSpPr>
          <p:cNvPr id="398347"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lvl="0" indent="-342900" algn="l" rtl="0" eaLnBrk="0" fontAlgn="base" hangingPunct="0">
              <a:spcBef>
                <a:spcPct val="20000"/>
              </a:spcBef>
              <a:spcAft>
                <a:spcPct val="0"/>
              </a:spcAft>
              <a:buClr>
                <a:srgbClr val="B17DDD"/>
              </a:buClr>
              <a:buFont typeface="Arial" pitchFamily="34" charset="0"/>
              <a:buChar char="•"/>
            </a:pPr>
            <a:r>
              <a:rPr lang="en-US" altLang="en-US" dirty="0" smtClean="0"/>
              <a:t>Click to edit Master text styles</a:t>
            </a:r>
          </a:p>
          <a:p>
            <a:pPr marL="742950" lvl="1" indent="-395288" algn="l" rtl="0" eaLnBrk="0" fontAlgn="base" hangingPunct="0">
              <a:spcBef>
                <a:spcPct val="20000"/>
              </a:spcBef>
              <a:spcAft>
                <a:spcPct val="0"/>
              </a:spcAft>
              <a:buClr>
                <a:srgbClr val="B17DDD"/>
              </a:buClr>
              <a:buSzPct val="90000"/>
              <a:buFont typeface="Tahoma" pitchFamily="34" charset="0"/>
              <a:buChar char="―"/>
            </a:pPr>
            <a:r>
              <a:rPr lang="en-US" altLang="en-US" dirty="0" smtClean="0"/>
              <a:t>Second Level</a:t>
            </a:r>
          </a:p>
          <a:p>
            <a:pPr marL="1143000" lvl="2" indent="-228600" algn="l" rtl="0" eaLnBrk="0" fontAlgn="base" hangingPunct="0">
              <a:spcBef>
                <a:spcPct val="20000"/>
              </a:spcBef>
              <a:spcAft>
                <a:spcPct val="0"/>
              </a:spcAft>
              <a:buClr>
                <a:srgbClr val="B17DDD"/>
              </a:buClr>
              <a:buFont typeface="Arial" pitchFamily="34" charset="0"/>
              <a:buChar char="•"/>
            </a:pPr>
            <a:r>
              <a:rPr lang="en-US" altLang="en-US" dirty="0" smtClean="0"/>
              <a:t>Third Level</a:t>
            </a:r>
          </a:p>
          <a:p>
            <a:pPr marL="1600200" lvl="3" indent="-228600" algn="l" rtl="0" eaLnBrk="0" fontAlgn="base" hangingPunct="0">
              <a:spcBef>
                <a:spcPct val="20000"/>
              </a:spcBef>
              <a:spcAft>
                <a:spcPct val="0"/>
              </a:spcAft>
              <a:buClr>
                <a:srgbClr val="B17DDD"/>
              </a:buClr>
              <a:buSzPct val="90000"/>
              <a:buFont typeface="Tahoma" pitchFamily="34" charset="0"/>
              <a:buChar char="−"/>
            </a:pPr>
            <a:r>
              <a:rPr lang="en-US" altLang="en-US" dirty="0" smtClean="0"/>
              <a:t>Fourth Level</a:t>
            </a:r>
          </a:p>
          <a:p>
            <a:pPr marL="2057400" lvl="4" indent="-228600" algn="l" rtl="0" eaLnBrk="0" fontAlgn="base" hangingPunct="0">
              <a:spcBef>
                <a:spcPct val="20000"/>
              </a:spcBef>
              <a:spcAft>
                <a:spcPct val="0"/>
              </a:spcAft>
              <a:buClr>
                <a:srgbClr val="B17DDD"/>
              </a:buClr>
              <a:buSzPct val="80000"/>
              <a:buFont typeface="Arial" pitchFamily="34" charset="0"/>
              <a:buChar char="•"/>
            </a:pPr>
            <a:r>
              <a:rPr lang="en-US" altLang="en-US" dirty="0" smtClean="0"/>
              <a:t>Fifth Level</a:t>
            </a:r>
          </a:p>
        </p:txBody>
      </p:sp>
      <p:sp>
        <p:nvSpPr>
          <p:cNvPr id="39834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buFontTx/>
              <a:buNone/>
              <a:defRPr sz="1400" b="0" dirty="0">
                <a:effectLst>
                  <a:outerShdw blurRad="38100" dist="38100" dir="2700000" algn="tl">
                    <a:srgbClr val="000000"/>
                  </a:outerShdw>
                </a:effectLst>
                <a:latin typeface="Arial" charset="0"/>
              </a:defRPr>
            </a:lvl1pPr>
          </a:lstStyle>
          <a:p>
            <a:pPr>
              <a:defRPr/>
            </a:pPr>
            <a:endParaRPr lang="en-US" altLang="en-US" dirty="0"/>
          </a:p>
        </p:txBody>
      </p:sp>
      <p:sp>
        <p:nvSpPr>
          <p:cNvPr id="39834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buFontTx/>
              <a:buNone/>
              <a:defRPr sz="1400" b="0" dirty="0">
                <a:effectLst>
                  <a:outerShdw blurRad="38100" dist="38100" dir="2700000" algn="tl">
                    <a:srgbClr val="000000"/>
                  </a:outerShdw>
                </a:effectLst>
                <a:latin typeface="Arial" charset="0"/>
              </a:defRPr>
            </a:lvl1pPr>
          </a:lstStyle>
          <a:p>
            <a:pPr>
              <a:defRPr/>
            </a:pPr>
            <a:endParaRPr lang="en-US" altLang="en-US" dirty="0"/>
          </a:p>
        </p:txBody>
      </p:sp>
      <p:sp>
        <p:nvSpPr>
          <p:cNvPr id="39835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FontTx/>
              <a:buNone/>
              <a:defRPr sz="1400" b="0">
                <a:effectLst>
                  <a:outerShdw blurRad="38100" dist="38100" dir="2700000" algn="tl">
                    <a:srgbClr val="000000"/>
                  </a:outerShdw>
                </a:effectLst>
                <a:latin typeface="Arial" charset="0"/>
              </a:defRPr>
            </a:lvl1pPr>
          </a:lstStyle>
          <a:p>
            <a:pPr>
              <a:defRPr/>
            </a:pPr>
            <a:fld id="{E70D2253-D9E6-414A-ABDE-EA36D4E667EE}"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5000">
          <a:solidFill>
            <a:schemeClr val="tx1"/>
          </a:solidFill>
          <a:latin typeface="+mj-lt"/>
          <a:ea typeface="+mj-ea"/>
          <a:cs typeface="+mj-cs"/>
        </a:defRPr>
      </a:lvl1pPr>
      <a:lvl2pPr algn="l" rtl="0" eaLnBrk="0" fontAlgn="base" hangingPunct="0">
        <a:spcBef>
          <a:spcPct val="0"/>
        </a:spcBef>
        <a:spcAft>
          <a:spcPct val="0"/>
        </a:spcAft>
        <a:defRPr sz="5000">
          <a:solidFill>
            <a:schemeClr val="tx1"/>
          </a:solidFill>
          <a:latin typeface="Tahoma" pitchFamily="34" charset="0"/>
        </a:defRPr>
      </a:lvl2pPr>
      <a:lvl3pPr algn="l" rtl="0" eaLnBrk="0" fontAlgn="base" hangingPunct="0">
        <a:spcBef>
          <a:spcPct val="0"/>
        </a:spcBef>
        <a:spcAft>
          <a:spcPct val="0"/>
        </a:spcAft>
        <a:defRPr sz="5000">
          <a:solidFill>
            <a:schemeClr val="tx1"/>
          </a:solidFill>
          <a:latin typeface="Tahoma" pitchFamily="34" charset="0"/>
        </a:defRPr>
      </a:lvl3pPr>
      <a:lvl4pPr algn="l" rtl="0" eaLnBrk="0" fontAlgn="base" hangingPunct="0">
        <a:spcBef>
          <a:spcPct val="0"/>
        </a:spcBef>
        <a:spcAft>
          <a:spcPct val="0"/>
        </a:spcAft>
        <a:defRPr sz="5000">
          <a:solidFill>
            <a:schemeClr val="tx1"/>
          </a:solidFill>
          <a:latin typeface="Tahoma" pitchFamily="34" charset="0"/>
        </a:defRPr>
      </a:lvl4pPr>
      <a:lvl5pPr algn="l" rtl="0" eaLnBrk="0" fontAlgn="base" hangingPunct="0">
        <a:spcBef>
          <a:spcPct val="0"/>
        </a:spcBef>
        <a:spcAft>
          <a:spcPct val="0"/>
        </a:spcAft>
        <a:defRPr sz="5000">
          <a:solidFill>
            <a:schemeClr val="tx1"/>
          </a:solidFill>
          <a:latin typeface="Tahoma" pitchFamily="34" charset="0"/>
        </a:defRPr>
      </a:lvl5pPr>
      <a:lvl6pPr marL="457200" algn="l" rtl="0" eaLnBrk="0" fontAlgn="base" hangingPunct="0">
        <a:spcBef>
          <a:spcPct val="0"/>
        </a:spcBef>
        <a:spcAft>
          <a:spcPct val="0"/>
        </a:spcAft>
        <a:defRPr sz="5000">
          <a:solidFill>
            <a:schemeClr val="tx1"/>
          </a:solidFill>
          <a:latin typeface="Tahoma" pitchFamily="34" charset="0"/>
        </a:defRPr>
      </a:lvl6pPr>
      <a:lvl7pPr marL="914400" algn="l" rtl="0" eaLnBrk="0" fontAlgn="base" hangingPunct="0">
        <a:spcBef>
          <a:spcPct val="0"/>
        </a:spcBef>
        <a:spcAft>
          <a:spcPct val="0"/>
        </a:spcAft>
        <a:defRPr sz="5000">
          <a:solidFill>
            <a:schemeClr val="tx1"/>
          </a:solidFill>
          <a:latin typeface="Tahoma" pitchFamily="34" charset="0"/>
        </a:defRPr>
      </a:lvl7pPr>
      <a:lvl8pPr marL="1371600" algn="l" rtl="0" eaLnBrk="0" fontAlgn="base" hangingPunct="0">
        <a:spcBef>
          <a:spcPct val="0"/>
        </a:spcBef>
        <a:spcAft>
          <a:spcPct val="0"/>
        </a:spcAft>
        <a:defRPr sz="5000">
          <a:solidFill>
            <a:schemeClr val="tx1"/>
          </a:solidFill>
          <a:latin typeface="Tahoma" pitchFamily="34" charset="0"/>
        </a:defRPr>
      </a:lvl8pPr>
      <a:lvl9pPr marL="1828800" algn="l" rtl="0" eaLnBrk="0" fontAlgn="base" hangingPunct="0">
        <a:spcBef>
          <a:spcPct val="0"/>
        </a:spcBef>
        <a:spcAft>
          <a:spcPct val="0"/>
        </a:spcAft>
        <a:defRPr sz="5000">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B17DDD"/>
        </a:buClr>
        <a:buFont typeface="Monotype Sorts"/>
        <a:buChar char="ü"/>
        <a:defRPr lang="en-US" altLang="en-US" sz="3000" dirty="0" smtClean="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B17DDD"/>
        </a:buClr>
        <a:buFont typeface="Monotype Sorts"/>
        <a:buChar char="ü"/>
        <a:defRPr lang="en-US" altLang="en-US" sz="2600" dirty="0" smtClean="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B17DDD"/>
        </a:buClr>
        <a:buFont typeface="Monotype Sorts"/>
        <a:buChar char="ü"/>
        <a:defRPr lang="en-US" altLang="en-US" sz="2400" dirty="0" smtClean="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B17DDD"/>
        </a:buClr>
        <a:buFont typeface="Monotype Sorts"/>
        <a:buChar char="ü"/>
        <a:defRPr lang="en-US" altLang="en-US" sz="2000" dirty="0" smtClean="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B17DDD"/>
        </a:buClr>
        <a:buFont typeface="Monotype Sorts"/>
        <a:buChar char="ü"/>
        <a:defRPr lang="en-US" altLang="en-US" dirty="0" smtClean="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rgbClr val="B17DDD"/>
        </a:buClr>
        <a:buFont typeface="Monotype Sorts" charset="2"/>
        <a:buChar char="ü"/>
        <a:defRPr>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rgbClr val="B17DDD"/>
        </a:buClr>
        <a:buFont typeface="Monotype Sorts" charset="2"/>
        <a:buChar char="ü"/>
        <a:defRPr>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rgbClr val="B17DDD"/>
        </a:buClr>
        <a:buFont typeface="Monotype Sorts" charset="2"/>
        <a:buChar char="ü"/>
        <a:defRPr>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rgbClr val="B17DDD"/>
        </a:buClr>
        <a:buFont typeface="Monotype Sorts" charset="2"/>
        <a:buChar char="ü"/>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kumc.edu/SAH/OTEd/jradel/Poster_Presentations/PstrStart.html" TargetMode="External"/><Relationship Id="rId3" Type="http://schemas.openxmlformats.org/officeDocument/2006/relationships/hyperlink" Target="http://www.swarthmore.edu/NatSci/cpurrin1/posteradvice.htm" TargetMode="External"/><Relationship Id="rId7" Type="http://schemas.openxmlformats.org/officeDocument/2006/relationships/hyperlink" Target="http://www.the-aps.org/careers/careers1/GradProf/gposter.htm" TargetMode="External"/><Relationship Id="rId12" Type="http://schemas.openxmlformats.org/officeDocument/2006/relationships/hyperlink" Target="http://phdposter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posterpresentations.com/html/free_poster_templates.html" TargetMode="External"/><Relationship Id="rId11" Type="http://schemas.openxmlformats.org/officeDocument/2006/relationships/hyperlink" Target="http://www.sciencepresentations.com/" TargetMode="External"/><Relationship Id="rId5" Type="http://schemas.openxmlformats.org/officeDocument/2006/relationships/hyperlink" Target="http://www.ncsu.edu/project/posters/NewSite/Resources.html" TargetMode="External"/><Relationship Id="rId10" Type="http://schemas.openxmlformats.org/officeDocument/2006/relationships/hyperlink" Target="http://www.biophysics.org/education/block.pdf" TargetMode="External"/><Relationship Id="rId4" Type="http://schemas.openxmlformats.org/officeDocument/2006/relationships/hyperlink" Target="http://www.writing.engr.psu.edu/posters.html" TargetMode="External"/><Relationship Id="rId9" Type="http://schemas.openxmlformats.org/officeDocument/2006/relationships/hyperlink" Target="http://www.jyi.org/SCC/Article.php?articleNum=10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l.baxter@tcu.edu?subject=PowerPoint_Poster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1676400" y="0"/>
            <a:ext cx="5791200" cy="6858000"/>
          </a:xfrm>
          <a:prstGeom prst="rect">
            <a:avLst/>
          </a:prstGeom>
          <a:gradFill rotWithShape="1">
            <a:gsLst>
              <a:gs pos="0">
                <a:srgbClr val="000000"/>
              </a:gs>
              <a:gs pos="100000">
                <a:srgbClr val="4D1979">
                  <a:alpha val="50000"/>
                </a:srgbClr>
              </a:gs>
            </a:gsLst>
            <a:lin ang="5400000" scaled="1"/>
          </a:gradFill>
          <a:ln w="12700">
            <a:noFill/>
            <a:miter lim="800000"/>
            <a:headEnd type="none" w="sm" len="sm"/>
            <a:tailEnd type="none" w="sm" len="sm"/>
          </a:ln>
        </p:spPr>
        <p:txBody>
          <a:bodyPr wrap="none" anchor="ctr"/>
          <a:lstStyle/>
          <a:p>
            <a:pPr eaLnBrk="0" hangingPunct="0">
              <a:spcBef>
                <a:spcPct val="20000"/>
              </a:spcBef>
              <a:buFontTx/>
              <a:buChar char="•"/>
            </a:pPr>
            <a:endParaRPr lang="en-US" dirty="0"/>
          </a:p>
        </p:txBody>
      </p:sp>
      <p:pic>
        <p:nvPicPr>
          <p:cNvPr id="3075" name="Picture 21" descr="CISonly_Logo_purple"/>
          <p:cNvPicPr>
            <a:picLocks noChangeAspect="1" noChangeArrowheads="1"/>
          </p:cNvPicPr>
          <p:nvPr/>
        </p:nvPicPr>
        <p:blipFill>
          <a:blip r:embed="rId3" cstate="print"/>
          <a:srcRect/>
          <a:stretch>
            <a:fillRect/>
          </a:stretch>
        </p:blipFill>
        <p:spPr bwMode="auto">
          <a:xfrm>
            <a:off x="3567113" y="2286000"/>
            <a:ext cx="2159000" cy="2438400"/>
          </a:xfrm>
          <a:prstGeom prst="rect">
            <a:avLst/>
          </a:prstGeom>
          <a:noFill/>
          <a:ln w="9525">
            <a:noFill/>
            <a:miter lim="800000"/>
            <a:headEnd/>
            <a:tailEnd/>
          </a:ln>
          <a:effectLst>
            <a:prstShdw prst="shdw17" dist="17961" dir="2700000">
              <a:srgbClr val="999999"/>
            </a:prstShdw>
          </a:effectLst>
        </p:spPr>
      </p:pic>
      <p:pic>
        <p:nvPicPr>
          <p:cNvPr id="3076" name="Picture 22" descr="CISonly_Logo_purple"/>
          <p:cNvPicPr>
            <a:picLocks noChangeAspect="1" noChangeArrowheads="1"/>
          </p:cNvPicPr>
          <p:nvPr/>
        </p:nvPicPr>
        <p:blipFill>
          <a:blip r:embed="rId3" cstate="print"/>
          <a:srcRect/>
          <a:stretch>
            <a:fillRect/>
          </a:stretch>
        </p:blipFill>
        <p:spPr bwMode="auto">
          <a:xfrm>
            <a:off x="3567113" y="2286000"/>
            <a:ext cx="21590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D40F40C7-9515-4156-A38A-DA7C722A9447}" type="slidenum">
              <a:rPr lang="en-US" altLang="en-US"/>
              <a:pPr>
                <a:defRPr/>
              </a:pPr>
              <a:t>10</a:t>
            </a:fld>
            <a:endParaRPr lang="en-US" altLang="en-US" dirty="0"/>
          </a:p>
        </p:txBody>
      </p:sp>
      <p:grpSp>
        <p:nvGrpSpPr>
          <p:cNvPr id="2" name="Group 16"/>
          <p:cNvGrpSpPr>
            <a:grpSpLocks/>
          </p:cNvGrpSpPr>
          <p:nvPr/>
        </p:nvGrpSpPr>
        <p:grpSpPr bwMode="auto">
          <a:xfrm>
            <a:off x="0" y="0"/>
            <a:ext cx="9144000" cy="6858000"/>
            <a:chOff x="0" y="0"/>
            <a:chExt cx="5760" cy="4320"/>
          </a:xfrm>
        </p:grpSpPr>
        <p:sp>
          <p:nvSpPr>
            <p:cNvPr id="12298" name="Rectangle 5"/>
            <p:cNvSpPr>
              <a:spLocks noChangeArrowheads="1"/>
            </p:cNvSpPr>
            <p:nvPr/>
          </p:nvSpPr>
          <p:spPr bwMode="auto">
            <a:xfrm>
              <a:off x="0" y="0"/>
              <a:ext cx="5760" cy="4320"/>
            </a:xfrm>
            <a:prstGeom prst="rect">
              <a:avLst/>
            </a:prstGeom>
            <a:gradFill rotWithShape="1">
              <a:gsLst>
                <a:gs pos="0">
                  <a:srgbClr val="47762F"/>
                </a:gs>
                <a:gs pos="100000">
                  <a:srgbClr val="99FF66"/>
                </a:gs>
              </a:gsLst>
              <a:lin ang="5400000" scaled="1"/>
            </a:gradFill>
            <a:ln w="12700">
              <a:noFill/>
              <a:miter lim="800000"/>
              <a:headEnd type="none" w="sm" len="sm"/>
              <a:tailEnd type="none" w="sm" len="sm"/>
            </a:ln>
          </p:spPr>
          <p:txBody>
            <a:bodyPr wrap="none" anchor="ctr"/>
            <a:lstStyle/>
            <a:p>
              <a:pPr eaLnBrk="0" hangingPunct="0">
                <a:spcBef>
                  <a:spcPct val="20000"/>
                </a:spcBef>
                <a:buFontTx/>
                <a:buChar char="•"/>
              </a:pPr>
              <a:endParaRPr lang="en-US" dirty="0"/>
            </a:p>
          </p:txBody>
        </p:sp>
        <p:sp>
          <p:nvSpPr>
            <p:cNvPr id="567310" name="Rectangle 14"/>
            <p:cNvSpPr>
              <a:spLocks noChangeArrowheads="1"/>
            </p:cNvSpPr>
            <p:nvPr/>
          </p:nvSpPr>
          <p:spPr bwMode="ltGray">
            <a:xfrm>
              <a:off x="1" y="1068"/>
              <a:ext cx="5758" cy="72"/>
            </a:xfrm>
            <a:prstGeom prst="rect">
              <a:avLst/>
            </a:prstGeom>
            <a:blipFill dpi="0" rotWithShape="0">
              <a:blip r:embed="rId3" cstate="print"/>
              <a:srcRect/>
              <a:stretch>
                <a:fillRect b="-12202394"/>
              </a:stretch>
            </a:blipFill>
            <a:ln w="9525">
              <a:noFill/>
              <a:miter lim="800000"/>
              <a:headEnd/>
              <a:tailEnd/>
            </a:ln>
            <a:effectLst/>
          </p:spPr>
          <p:txBody>
            <a:bodyPr wrap="none" anchor="ctr"/>
            <a:lstStyle/>
            <a:p>
              <a:pPr eaLnBrk="0" hangingPunct="0">
                <a:spcBef>
                  <a:spcPct val="20000"/>
                </a:spcBef>
                <a:buFontTx/>
                <a:buChar char="•"/>
                <a:defRPr/>
              </a:pPr>
              <a:endParaRPr lang="en-US" dirty="0"/>
            </a:p>
          </p:txBody>
        </p:sp>
        <p:sp>
          <p:nvSpPr>
            <p:cNvPr id="12302" name="Rectangle 15"/>
            <p:cNvSpPr>
              <a:spLocks noChangeArrowheads="1"/>
            </p:cNvSpPr>
            <p:nvPr/>
          </p:nvSpPr>
          <p:spPr bwMode="ltGray">
            <a:xfrm>
              <a:off x="0" y="1056"/>
              <a:ext cx="5758" cy="12"/>
            </a:xfrm>
            <a:prstGeom prst="rect">
              <a:avLst/>
            </a:prstGeom>
            <a:solidFill>
              <a:srgbClr val="FFFF00"/>
            </a:solidFill>
            <a:ln w="9525">
              <a:noFill/>
              <a:miter lim="800000"/>
              <a:headEnd/>
              <a:tailEnd/>
            </a:ln>
          </p:spPr>
          <p:txBody>
            <a:bodyPr wrap="none" anchor="ctr"/>
            <a:lstStyle/>
            <a:p>
              <a:pPr eaLnBrk="0" hangingPunct="0">
                <a:spcBef>
                  <a:spcPct val="20000"/>
                </a:spcBef>
                <a:buFontTx/>
                <a:buChar char="•"/>
              </a:pPr>
              <a:endParaRPr lang="en-US" dirty="0"/>
            </a:p>
          </p:txBody>
        </p:sp>
      </p:grpSp>
      <p:sp>
        <p:nvSpPr>
          <p:cNvPr id="567298" name="Rectangle 2"/>
          <p:cNvSpPr>
            <a:spLocks noGrp="1" noChangeArrowheads="1"/>
          </p:cNvSpPr>
          <p:nvPr>
            <p:ph type="title"/>
          </p:nvPr>
        </p:nvSpPr>
        <p:spPr/>
        <p:txBody>
          <a:bodyPr/>
          <a:lstStyle/>
          <a:p>
            <a:pPr>
              <a:defRPr/>
            </a:pPr>
            <a:r>
              <a:rPr lang="en-US" altLang="en-US" dirty="0"/>
              <a:t>Color</a:t>
            </a:r>
          </a:p>
        </p:txBody>
      </p:sp>
      <p:sp>
        <p:nvSpPr>
          <p:cNvPr id="567299" name="Rectangle 3"/>
          <p:cNvSpPr>
            <a:spLocks noGrp="1" noChangeArrowheads="1"/>
          </p:cNvSpPr>
          <p:nvPr>
            <p:ph type="body" idx="1"/>
          </p:nvPr>
        </p:nvSpPr>
        <p:spPr/>
        <p:txBody>
          <a:bodyPr/>
          <a:lstStyle/>
          <a:p>
            <a:pPr>
              <a:defRPr/>
            </a:pPr>
            <a:r>
              <a:rPr lang="en-US" dirty="0"/>
              <a:t>Simple Palette</a:t>
            </a:r>
          </a:p>
          <a:p>
            <a:pPr lvl="1">
              <a:defRPr/>
            </a:pPr>
            <a:r>
              <a:rPr lang="en-US" dirty="0"/>
              <a:t>Complimentary</a:t>
            </a:r>
          </a:p>
          <a:p>
            <a:pPr lvl="1">
              <a:defRPr/>
            </a:pPr>
            <a:r>
              <a:rPr lang="en-US" dirty="0"/>
              <a:t>Appropriate</a:t>
            </a:r>
          </a:p>
          <a:p>
            <a:pPr lvl="1">
              <a:buFont typeface="Monotype Sorts" charset="2"/>
              <a:buChar char="ü"/>
              <a:defRPr/>
            </a:pPr>
            <a:endParaRPr lang="en-US" dirty="0"/>
          </a:p>
          <a:p>
            <a:pPr>
              <a:defRPr/>
            </a:pPr>
            <a:r>
              <a:rPr lang="en-US" altLang="en-US" dirty="0"/>
              <a:t>Printed Handouts</a:t>
            </a:r>
          </a:p>
          <a:p>
            <a:pPr lvl="1">
              <a:defRPr/>
            </a:pPr>
            <a:r>
              <a:rPr lang="en-US" altLang="en-US" dirty="0"/>
              <a:t>Black and White</a:t>
            </a:r>
          </a:p>
          <a:p>
            <a:pPr lvl="1">
              <a:defRPr/>
            </a:pPr>
            <a:r>
              <a:rPr lang="en-US" altLang="en-US" dirty="0"/>
              <a:t>Grayscale</a:t>
            </a:r>
          </a:p>
        </p:txBody>
      </p:sp>
      <p:pic>
        <p:nvPicPr>
          <p:cNvPr id="567313" name="Picture 17" descr="TCU_Solid_PMS159"/>
          <p:cNvPicPr>
            <a:picLocks noChangeAspect="1" noChangeArrowheads="1"/>
          </p:cNvPicPr>
          <p:nvPr/>
        </p:nvPicPr>
        <p:blipFill>
          <a:blip r:embed="rId4" cstate="print"/>
          <a:srcRect/>
          <a:stretch>
            <a:fillRect/>
          </a:stretch>
        </p:blipFill>
        <p:spPr bwMode="auto">
          <a:xfrm>
            <a:off x="4991100" y="3171825"/>
            <a:ext cx="3505200" cy="1752600"/>
          </a:xfrm>
          <a:prstGeom prst="rect">
            <a:avLst/>
          </a:prstGeom>
          <a:noFill/>
          <a:ln w="9525">
            <a:noFill/>
            <a:miter lim="800000"/>
            <a:headEnd/>
            <a:tailEnd/>
          </a:ln>
        </p:spPr>
      </p:pic>
      <p:grpSp>
        <p:nvGrpSpPr>
          <p:cNvPr id="3" name="Group 20"/>
          <p:cNvGrpSpPr>
            <a:grpSpLocks/>
          </p:cNvGrpSpPr>
          <p:nvPr/>
        </p:nvGrpSpPr>
        <p:grpSpPr bwMode="auto">
          <a:xfrm>
            <a:off x="4572000" y="2895600"/>
            <a:ext cx="4343400" cy="2438400"/>
            <a:chOff x="2880" y="1824"/>
            <a:chExt cx="2736" cy="1536"/>
          </a:xfrm>
        </p:grpSpPr>
        <p:sp>
          <p:nvSpPr>
            <p:cNvPr id="12296" name="Rectangle 19"/>
            <p:cNvSpPr>
              <a:spLocks noChangeArrowheads="1"/>
            </p:cNvSpPr>
            <p:nvPr/>
          </p:nvSpPr>
          <p:spPr bwMode="auto">
            <a:xfrm>
              <a:off x="2880" y="1824"/>
              <a:ext cx="2736" cy="1536"/>
            </a:xfrm>
            <a:prstGeom prst="rect">
              <a:avLst/>
            </a:prstGeom>
            <a:solidFill>
              <a:schemeClr val="bg2"/>
            </a:solidFill>
            <a:ln w="12700">
              <a:noFill/>
              <a:miter lim="800000"/>
              <a:headEnd type="none" w="sm" len="sm"/>
              <a:tailEnd type="none" w="sm" len="sm"/>
            </a:ln>
          </p:spPr>
          <p:txBody>
            <a:bodyPr wrap="none" anchor="ctr"/>
            <a:lstStyle/>
            <a:p>
              <a:pPr eaLnBrk="0" hangingPunct="0">
                <a:spcBef>
                  <a:spcPct val="20000"/>
                </a:spcBef>
                <a:buFontTx/>
                <a:buChar char="•"/>
              </a:pPr>
              <a:endParaRPr lang="en-US" dirty="0"/>
            </a:p>
          </p:txBody>
        </p:sp>
        <p:pic>
          <p:nvPicPr>
            <p:cNvPr id="12297" name="Picture 18" descr="TCU_Solid_74 42 127"/>
            <p:cNvPicPr>
              <a:picLocks noChangeAspect="1" noChangeArrowheads="1"/>
            </p:cNvPicPr>
            <p:nvPr/>
          </p:nvPicPr>
          <p:blipFill>
            <a:blip r:embed="rId5" cstate="print"/>
            <a:srcRect/>
            <a:stretch>
              <a:fillRect/>
            </a:stretch>
          </p:blipFill>
          <p:spPr bwMode="auto">
            <a:xfrm>
              <a:off x="3144" y="1999"/>
              <a:ext cx="2208" cy="110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7298"/>
                                        </p:tgtEl>
                                        <p:attrNameLst>
                                          <p:attrName>style.visibility</p:attrName>
                                        </p:attrNameLst>
                                      </p:cBhvr>
                                      <p:to>
                                        <p:strVal val="visible"/>
                                      </p:to>
                                    </p:set>
                                    <p:animEffect transition="in" filter="fade">
                                      <p:cBhvr>
                                        <p:cTn id="7" dur="500"/>
                                        <p:tgtEl>
                                          <p:spTgt spid="567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7299">
                                            <p:txEl>
                                              <p:pRg st="0" end="0"/>
                                            </p:txEl>
                                          </p:spTgt>
                                        </p:tgtEl>
                                        <p:attrNameLst>
                                          <p:attrName>style.visibility</p:attrName>
                                        </p:attrNameLst>
                                      </p:cBhvr>
                                      <p:to>
                                        <p:strVal val="visible"/>
                                      </p:to>
                                    </p:set>
                                    <p:animEffect transition="in" filter="fade">
                                      <p:cBhvr>
                                        <p:cTn id="12" dur="500"/>
                                        <p:tgtEl>
                                          <p:spTgt spid="567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7299">
                                            <p:txEl>
                                              <p:pRg st="1" end="1"/>
                                            </p:txEl>
                                          </p:spTgt>
                                        </p:tgtEl>
                                        <p:attrNameLst>
                                          <p:attrName>style.visibility</p:attrName>
                                        </p:attrNameLst>
                                      </p:cBhvr>
                                      <p:to>
                                        <p:strVal val="visible"/>
                                      </p:to>
                                    </p:set>
                                    <p:animEffect transition="in" filter="fade">
                                      <p:cBhvr>
                                        <p:cTn id="17" dur="500"/>
                                        <p:tgtEl>
                                          <p:spTgt spid="5672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567299">
                                            <p:txEl>
                                              <p:pRg st="2" end="2"/>
                                            </p:txEl>
                                          </p:spTgt>
                                        </p:tgtEl>
                                        <p:attrNameLst>
                                          <p:attrName>style.visibility</p:attrName>
                                        </p:attrNameLst>
                                      </p:cBhvr>
                                      <p:to>
                                        <p:strVal val="visible"/>
                                      </p:to>
                                    </p:set>
                                    <p:animEffect transition="in" filter="fade">
                                      <p:cBhvr>
                                        <p:cTn id="30" dur="500"/>
                                        <p:tgtEl>
                                          <p:spTgt spid="567299">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67313"/>
                                        </p:tgtEl>
                                        <p:attrNameLst>
                                          <p:attrName>style.visibility</p:attrName>
                                        </p:attrNameLst>
                                      </p:cBhvr>
                                      <p:to>
                                        <p:strVal val="visible"/>
                                      </p:to>
                                    </p:set>
                                    <p:animEffect transition="in" filter="fade">
                                      <p:cBhvr>
                                        <p:cTn id="33" dur="500"/>
                                        <p:tgtEl>
                                          <p:spTgt spid="5673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nodeType="clickEffect">
                                  <p:stCondLst>
                                    <p:cond delay="0"/>
                                  </p:stCondLst>
                                  <p:childTnLst>
                                    <p:anim calcmode="lin" valueType="num">
                                      <p:cBhvr>
                                        <p:cTn id="37" dur="500"/>
                                        <p:tgtEl>
                                          <p:spTgt spid="567313"/>
                                        </p:tgtEl>
                                        <p:attrNameLst>
                                          <p:attrName>ppt_w</p:attrName>
                                        </p:attrNameLst>
                                      </p:cBhvr>
                                      <p:tavLst>
                                        <p:tav tm="0">
                                          <p:val>
                                            <p:strVal val="ppt_w"/>
                                          </p:val>
                                        </p:tav>
                                        <p:tav tm="100000">
                                          <p:val>
                                            <p:fltVal val="0"/>
                                          </p:val>
                                        </p:tav>
                                      </p:tavLst>
                                    </p:anim>
                                    <p:anim calcmode="lin" valueType="num">
                                      <p:cBhvr>
                                        <p:cTn id="38" dur="500"/>
                                        <p:tgtEl>
                                          <p:spTgt spid="567313"/>
                                        </p:tgtEl>
                                        <p:attrNameLst>
                                          <p:attrName>ppt_h</p:attrName>
                                        </p:attrNameLst>
                                      </p:cBhvr>
                                      <p:tavLst>
                                        <p:tav tm="0">
                                          <p:val>
                                            <p:strVal val="ppt_h"/>
                                          </p:val>
                                        </p:tav>
                                        <p:tav tm="100000">
                                          <p:val>
                                            <p:fltVal val="0"/>
                                          </p:val>
                                        </p:tav>
                                      </p:tavLst>
                                    </p:anim>
                                    <p:animEffect transition="out" filter="fade">
                                      <p:cBhvr>
                                        <p:cTn id="39" dur="500"/>
                                        <p:tgtEl>
                                          <p:spTgt spid="567313"/>
                                        </p:tgtEl>
                                      </p:cBhvr>
                                    </p:animEffect>
                                    <p:set>
                                      <p:cBhvr>
                                        <p:cTn id="40" dur="1" fill="hold">
                                          <p:stCondLst>
                                            <p:cond delay="499"/>
                                          </p:stCondLst>
                                        </p:cTn>
                                        <p:tgtEl>
                                          <p:spTgt spid="56731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67299">
                                            <p:txEl>
                                              <p:pRg st="4" end="4"/>
                                            </p:txEl>
                                          </p:spTgt>
                                        </p:tgtEl>
                                        <p:attrNameLst>
                                          <p:attrName>style.visibility</p:attrName>
                                        </p:attrNameLst>
                                      </p:cBhvr>
                                      <p:to>
                                        <p:strVal val="visible"/>
                                      </p:to>
                                    </p:set>
                                    <p:animEffect transition="in" filter="fade">
                                      <p:cBhvr>
                                        <p:cTn id="56" dur="500"/>
                                        <p:tgtEl>
                                          <p:spTgt spid="56729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7299">
                                            <p:txEl>
                                              <p:pRg st="5" end="5"/>
                                            </p:txEl>
                                          </p:spTgt>
                                        </p:tgtEl>
                                        <p:attrNameLst>
                                          <p:attrName>style.visibility</p:attrName>
                                        </p:attrNameLst>
                                      </p:cBhvr>
                                      <p:to>
                                        <p:strVal val="visible"/>
                                      </p:to>
                                    </p:set>
                                    <p:animEffect transition="in" filter="fade">
                                      <p:cBhvr>
                                        <p:cTn id="61" dur="500"/>
                                        <p:tgtEl>
                                          <p:spTgt spid="567299">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67299">
                                            <p:txEl>
                                              <p:pRg st="6" end="6"/>
                                            </p:txEl>
                                          </p:spTgt>
                                        </p:tgtEl>
                                        <p:attrNameLst>
                                          <p:attrName>style.visibility</p:attrName>
                                        </p:attrNameLst>
                                      </p:cBhvr>
                                      <p:to>
                                        <p:strVal val="visible"/>
                                      </p:to>
                                    </p:set>
                                    <p:animEffect transition="in" filter="fade">
                                      <p:cBhvr>
                                        <p:cTn id="66" dur="500"/>
                                        <p:tgtEl>
                                          <p:spTgt spid="567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567299"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D1DDABB-B635-48DC-B04E-9805B1677F84}" type="slidenum">
              <a:rPr lang="en-US" altLang="en-US"/>
              <a:pPr>
                <a:defRPr/>
              </a:pPr>
              <a:t>11</a:t>
            </a:fld>
            <a:endParaRPr lang="en-US" altLang="en-US" dirty="0"/>
          </a:p>
        </p:txBody>
      </p:sp>
      <p:sp>
        <p:nvSpPr>
          <p:cNvPr id="545794" name="Rectangle 2"/>
          <p:cNvSpPr>
            <a:spLocks noGrp="1" noChangeArrowheads="1"/>
          </p:cNvSpPr>
          <p:nvPr>
            <p:ph type="title"/>
          </p:nvPr>
        </p:nvSpPr>
        <p:spPr/>
        <p:txBody>
          <a:bodyPr/>
          <a:lstStyle/>
          <a:p>
            <a:pPr>
              <a:defRPr/>
            </a:pPr>
            <a:r>
              <a:rPr lang="en-US" altLang="en-US" dirty="0"/>
              <a:t>Fonts</a:t>
            </a:r>
          </a:p>
        </p:txBody>
      </p:sp>
      <p:sp>
        <p:nvSpPr>
          <p:cNvPr id="545795" name="Rectangle 3"/>
          <p:cNvSpPr>
            <a:spLocks noGrp="1" noChangeArrowheads="1"/>
          </p:cNvSpPr>
          <p:nvPr>
            <p:ph type="body" idx="1"/>
          </p:nvPr>
        </p:nvSpPr>
        <p:spPr/>
        <p:txBody>
          <a:bodyPr/>
          <a:lstStyle/>
          <a:p>
            <a:pPr>
              <a:defRPr/>
            </a:pPr>
            <a:r>
              <a:rPr lang="en-US" dirty="0"/>
              <a:t>One or Two </a:t>
            </a:r>
            <a:r>
              <a:rPr lang="en-US" dirty="0" smtClean="0"/>
              <a:t>Families</a:t>
            </a:r>
            <a:endParaRPr lang="en-US" dirty="0"/>
          </a:p>
          <a:p>
            <a:pPr lvl="1">
              <a:buFontTx/>
              <a:buChar char="―"/>
              <a:defRPr/>
            </a:pPr>
            <a:r>
              <a:rPr lang="en-US" dirty="0"/>
              <a:t>Tahoma, </a:t>
            </a:r>
            <a:r>
              <a:rPr lang="en-US" i="1" dirty="0"/>
              <a:t>Tahoma Italic, </a:t>
            </a:r>
            <a:r>
              <a:rPr lang="en-US" b="1" dirty="0"/>
              <a:t>Tahoma Bold</a:t>
            </a:r>
          </a:p>
          <a:p>
            <a:pPr lvl="1">
              <a:buFontTx/>
              <a:buChar char="―"/>
              <a:defRPr/>
            </a:pPr>
            <a:r>
              <a:rPr lang="en-US" dirty="0">
                <a:latin typeface="Arial" charset="0"/>
              </a:rPr>
              <a:t>Arial, </a:t>
            </a:r>
            <a:r>
              <a:rPr lang="en-US" i="1" dirty="0">
                <a:latin typeface="Arial" charset="0"/>
              </a:rPr>
              <a:t>Arial Italic, </a:t>
            </a:r>
            <a:r>
              <a:rPr lang="en-US" b="1" dirty="0">
                <a:latin typeface="Arial" charset="0"/>
              </a:rPr>
              <a:t>Arial Bold</a:t>
            </a:r>
          </a:p>
          <a:p>
            <a:pPr lvl="1">
              <a:buFontTx/>
              <a:buChar char="―"/>
              <a:defRPr/>
            </a:pPr>
            <a:r>
              <a:rPr lang="en-US" dirty="0">
                <a:latin typeface="Times New Roman" pitchFamily="18" charset="0"/>
              </a:rPr>
              <a:t>Times New Roman, </a:t>
            </a:r>
            <a:r>
              <a:rPr lang="en-US" i="1" dirty="0">
                <a:latin typeface="Times New Roman" pitchFamily="18" charset="0"/>
              </a:rPr>
              <a:t>Italic,</a:t>
            </a:r>
            <a:r>
              <a:rPr lang="en-US" dirty="0">
                <a:latin typeface="Times New Roman" pitchFamily="18" charset="0"/>
              </a:rPr>
              <a:t> </a:t>
            </a:r>
            <a:r>
              <a:rPr lang="en-US" b="1" dirty="0">
                <a:latin typeface="Times New Roman" pitchFamily="18" charset="0"/>
              </a:rPr>
              <a:t>Bold</a:t>
            </a:r>
          </a:p>
          <a:p>
            <a:pPr>
              <a:defRPr/>
            </a:pPr>
            <a:r>
              <a:rPr lang="en-US" altLang="en-US" dirty="0"/>
              <a:t>Minimum Size 24 Points</a:t>
            </a:r>
          </a:p>
          <a:p>
            <a:pPr lvl="1">
              <a:buFontTx/>
              <a:buChar char="―"/>
              <a:defRPr/>
            </a:pPr>
            <a:r>
              <a:rPr lang="en-US" sz="2400" dirty="0"/>
              <a:t>This line is 24 point Tahoma</a:t>
            </a:r>
          </a:p>
          <a:p>
            <a:pPr lvl="1">
              <a:buFontTx/>
              <a:buChar char="―"/>
              <a:defRPr/>
            </a:pPr>
            <a:r>
              <a:rPr lang="en-US" sz="2400" dirty="0">
                <a:latin typeface="Times New Roman" pitchFamily="18" charset="0"/>
              </a:rPr>
              <a:t>and then 24 point Times New Roman</a:t>
            </a:r>
          </a:p>
          <a:p>
            <a:pPr lvl="1">
              <a:buFontTx/>
              <a:buChar char="―"/>
              <a:defRPr/>
            </a:pPr>
            <a:r>
              <a:rPr lang="en-US" sz="1800" dirty="0">
                <a:latin typeface="Times New Roman" pitchFamily="18" charset="0"/>
              </a:rPr>
              <a:t>and 18 point Times New Roman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5794"/>
                                        </p:tgtEl>
                                        <p:attrNameLst>
                                          <p:attrName>style.visibility</p:attrName>
                                        </p:attrNameLst>
                                      </p:cBhvr>
                                      <p:to>
                                        <p:strVal val="visible"/>
                                      </p:to>
                                    </p:set>
                                    <p:animEffect transition="in" filter="fade">
                                      <p:cBhvr>
                                        <p:cTn id="7" dur="500"/>
                                        <p:tgtEl>
                                          <p:spTgt spid="5457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5795">
                                            <p:txEl>
                                              <p:pRg st="0" end="0"/>
                                            </p:txEl>
                                          </p:spTgt>
                                        </p:tgtEl>
                                        <p:attrNameLst>
                                          <p:attrName>style.visibility</p:attrName>
                                        </p:attrNameLst>
                                      </p:cBhvr>
                                      <p:to>
                                        <p:strVal val="visible"/>
                                      </p:to>
                                    </p:set>
                                    <p:animEffect transition="in" filter="fade">
                                      <p:cBhvr>
                                        <p:cTn id="11" dur="500"/>
                                        <p:tgtEl>
                                          <p:spTgt spid="54579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5795">
                                            <p:txEl>
                                              <p:pRg st="1" end="1"/>
                                            </p:txEl>
                                          </p:spTgt>
                                        </p:tgtEl>
                                        <p:attrNameLst>
                                          <p:attrName>style.visibility</p:attrName>
                                        </p:attrNameLst>
                                      </p:cBhvr>
                                      <p:to>
                                        <p:strVal val="visible"/>
                                      </p:to>
                                    </p:set>
                                    <p:animEffect transition="in" filter="fade">
                                      <p:cBhvr>
                                        <p:cTn id="15" dur="500"/>
                                        <p:tgtEl>
                                          <p:spTgt spid="54579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Effect transition="in" filter="fade">
                                      <p:cBhvr>
                                        <p:cTn id="19" dur="500"/>
                                        <p:tgtEl>
                                          <p:spTgt spid="54579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45795">
                                            <p:txEl>
                                              <p:pRg st="3" end="3"/>
                                            </p:txEl>
                                          </p:spTgt>
                                        </p:tgtEl>
                                        <p:attrNameLst>
                                          <p:attrName>style.visibility</p:attrName>
                                        </p:attrNameLst>
                                      </p:cBhvr>
                                      <p:to>
                                        <p:strVal val="visible"/>
                                      </p:to>
                                    </p:set>
                                    <p:animEffect transition="in" filter="fade">
                                      <p:cBhvr>
                                        <p:cTn id="23" dur="500"/>
                                        <p:tgtEl>
                                          <p:spTgt spid="54579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5795">
                                            <p:txEl>
                                              <p:pRg st="4" end="4"/>
                                            </p:txEl>
                                          </p:spTgt>
                                        </p:tgtEl>
                                        <p:attrNameLst>
                                          <p:attrName>style.visibility</p:attrName>
                                        </p:attrNameLst>
                                      </p:cBhvr>
                                      <p:to>
                                        <p:strVal val="visible"/>
                                      </p:to>
                                    </p:set>
                                    <p:animEffect transition="in" filter="fade">
                                      <p:cBhvr>
                                        <p:cTn id="28" dur="500"/>
                                        <p:tgtEl>
                                          <p:spTgt spid="545795">
                                            <p:txEl>
                                              <p:pRg st="4" end="4"/>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45795">
                                            <p:txEl>
                                              <p:pRg st="5" end="5"/>
                                            </p:txEl>
                                          </p:spTgt>
                                        </p:tgtEl>
                                        <p:attrNameLst>
                                          <p:attrName>style.visibility</p:attrName>
                                        </p:attrNameLst>
                                      </p:cBhvr>
                                      <p:to>
                                        <p:strVal val="visible"/>
                                      </p:to>
                                    </p:set>
                                    <p:animEffect transition="in" filter="fade">
                                      <p:cBhvr>
                                        <p:cTn id="32" dur="500"/>
                                        <p:tgtEl>
                                          <p:spTgt spid="545795">
                                            <p:txEl>
                                              <p:pRg st="5" end="5"/>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545795">
                                            <p:txEl>
                                              <p:pRg st="6" end="6"/>
                                            </p:txEl>
                                          </p:spTgt>
                                        </p:tgtEl>
                                        <p:attrNameLst>
                                          <p:attrName>style.visibility</p:attrName>
                                        </p:attrNameLst>
                                      </p:cBhvr>
                                      <p:to>
                                        <p:strVal val="visible"/>
                                      </p:to>
                                    </p:set>
                                    <p:animEffect transition="in" filter="fade">
                                      <p:cBhvr>
                                        <p:cTn id="36" dur="500"/>
                                        <p:tgtEl>
                                          <p:spTgt spid="545795">
                                            <p:txEl>
                                              <p:pRg st="6" end="6"/>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545795">
                                            <p:txEl>
                                              <p:pRg st="7" end="7"/>
                                            </p:txEl>
                                          </p:spTgt>
                                        </p:tgtEl>
                                        <p:attrNameLst>
                                          <p:attrName>style.visibility</p:attrName>
                                        </p:attrNameLst>
                                      </p:cBhvr>
                                      <p:to>
                                        <p:strVal val="visible"/>
                                      </p:to>
                                    </p:set>
                                    <p:animEffect transition="in" filter="fade">
                                      <p:cBhvr>
                                        <p:cTn id="40" dur="500"/>
                                        <p:tgtEl>
                                          <p:spTgt spid="545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p:bldP spid="5457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7EA154C-9C05-442B-B846-D6D6C54B508F}" type="slidenum">
              <a:rPr lang="en-US" altLang="en-US"/>
              <a:pPr>
                <a:defRPr/>
              </a:pPr>
              <a:t>12</a:t>
            </a:fld>
            <a:endParaRPr lang="en-US" altLang="en-US" dirty="0"/>
          </a:p>
        </p:txBody>
      </p:sp>
      <p:sp>
        <p:nvSpPr>
          <p:cNvPr id="569346" name="Rectangle 2"/>
          <p:cNvSpPr>
            <a:spLocks noGrp="1" noChangeArrowheads="1"/>
          </p:cNvSpPr>
          <p:nvPr>
            <p:ph type="title"/>
          </p:nvPr>
        </p:nvSpPr>
        <p:spPr/>
        <p:txBody>
          <a:bodyPr/>
          <a:lstStyle/>
          <a:p>
            <a:pPr>
              <a:defRPr/>
            </a:pPr>
            <a:r>
              <a:rPr lang="en-US" altLang="en-US" dirty="0"/>
              <a:t>Fonts</a:t>
            </a:r>
          </a:p>
        </p:txBody>
      </p:sp>
      <p:sp>
        <p:nvSpPr>
          <p:cNvPr id="569347" name="Rectangle 3"/>
          <p:cNvSpPr>
            <a:spLocks noGrp="1" noChangeArrowheads="1"/>
          </p:cNvSpPr>
          <p:nvPr>
            <p:ph type="body" idx="1"/>
          </p:nvPr>
        </p:nvSpPr>
        <p:spPr/>
        <p:txBody>
          <a:bodyPr/>
          <a:lstStyle/>
          <a:p>
            <a:pPr>
              <a:defRPr/>
            </a:pPr>
            <a:r>
              <a:rPr lang="en-US" dirty="0"/>
              <a:t>Display</a:t>
            </a:r>
          </a:p>
          <a:p>
            <a:pPr lvl="1">
              <a:defRPr/>
            </a:pPr>
            <a:r>
              <a:rPr lang="en-US" dirty="0"/>
              <a:t>Sanserif Font</a:t>
            </a:r>
          </a:p>
          <a:p>
            <a:pPr lvl="1">
              <a:defRPr/>
            </a:pPr>
            <a:r>
              <a:rPr lang="en-US" altLang="en-US" dirty="0"/>
              <a:t>Two to five words</a:t>
            </a:r>
          </a:p>
          <a:p>
            <a:pPr>
              <a:defRPr/>
            </a:pPr>
            <a:r>
              <a:rPr lang="en-US" dirty="0"/>
              <a:t>Body Copy </a:t>
            </a:r>
            <a:r>
              <a:rPr lang="en-US" sz="2200" dirty="0"/>
              <a:t>(Content)</a:t>
            </a:r>
          </a:p>
          <a:p>
            <a:pPr lvl="1">
              <a:buFontTx/>
              <a:buChar char="―"/>
              <a:defRPr/>
            </a:pPr>
            <a:r>
              <a:rPr lang="en-US" dirty="0"/>
              <a:t>Sanserif Font (PPT)</a:t>
            </a:r>
            <a:endParaRPr lang="en-US" b="1" dirty="0"/>
          </a:p>
          <a:p>
            <a:pPr lvl="1">
              <a:buFontTx/>
              <a:buChar char="―"/>
              <a:defRPr/>
            </a:pPr>
            <a:r>
              <a:rPr lang="en-US" dirty="0">
                <a:latin typeface="Times New Roman" pitchFamily="18" charset="0"/>
              </a:rPr>
              <a:t>Serif Font (Printed)</a:t>
            </a:r>
          </a:p>
          <a:p>
            <a:pPr>
              <a:defRPr/>
            </a:pPr>
            <a:r>
              <a:rPr lang="en-US" altLang="en-US" dirty="0"/>
              <a:t>Underline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fade">
                                      <p:cBhvr>
                                        <p:cTn id="7" dur="500"/>
                                        <p:tgtEl>
                                          <p:spTgt spid="5693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9347">
                                            <p:txEl>
                                              <p:pRg st="0" end="0"/>
                                            </p:txEl>
                                          </p:spTgt>
                                        </p:tgtEl>
                                        <p:attrNameLst>
                                          <p:attrName>style.visibility</p:attrName>
                                        </p:attrNameLst>
                                      </p:cBhvr>
                                      <p:to>
                                        <p:strVal val="visible"/>
                                      </p:to>
                                    </p:set>
                                    <p:animEffect transition="in" filter="fade">
                                      <p:cBhvr>
                                        <p:cTn id="11" dur="500"/>
                                        <p:tgtEl>
                                          <p:spTgt spid="56934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9347">
                                            <p:txEl>
                                              <p:pRg st="1" end="1"/>
                                            </p:txEl>
                                          </p:spTgt>
                                        </p:tgtEl>
                                        <p:attrNameLst>
                                          <p:attrName>style.visibility</p:attrName>
                                        </p:attrNameLst>
                                      </p:cBhvr>
                                      <p:to>
                                        <p:strVal val="visible"/>
                                      </p:to>
                                    </p:set>
                                    <p:animEffect transition="in" filter="fade">
                                      <p:cBhvr>
                                        <p:cTn id="15" dur="500"/>
                                        <p:tgtEl>
                                          <p:spTgt spid="56934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9347">
                                            <p:txEl>
                                              <p:pRg st="2" end="2"/>
                                            </p:txEl>
                                          </p:spTgt>
                                        </p:tgtEl>
                                        <p:attrNameLst>
                                          <p:attrName>style.visibility</p:attrName>
                                        </p:attrNameLst>
                                      </p:cBhvr>
                                      <p:to>
                                        <p:strVal val="visible"/>
                                      </p:to>
                                    </p:set>
                                    <p:animEffect transition="in" filter="fade">
                                      <p:cBhvr>
                                        <p:cTn id="18" dur="500"/>
                                        <p:tgtEl>
                                          <p:spTgt spid="5693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9347">
                                            <p:txEl>
                                              <p:pRg st="3" end="3"/>
                                            </p:txEl>
                                          </p:spTgt>
                                        </p:tgtEl>
                                        <p:attrNameLst>
                                          <p:attrName>style.visibility</p:attrName>
                                        </p:attrNameLst>
                                      </p:cBhvr>
                                      <p:to>
                                        <p:strVal val="visible"/>
                                      </p:to>
                                    </p:set>
                                    <p:animEffect transition="in" filter="fade">
                                      <p:cBhvr>
                                        <p:cTn id="23" dur="500"/>
                                        <p:tgtEl>
                                          <p:spTgt spid="569347">
                                            <p:txEl>
                                              <p:pRg st="3" end="3"/>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69347">
                                            <p:txEl>
                                              <p:pRg st="4" end="4"/>
                                            </p:txEl>
                                          </p:spTgt>
                                        </p:tgtEl>
                                        <p:attrNameLst>
                                          <p:attrName>style.visibility</p:attrName>
                                        </p:attrNameLst>
                                      </p:cBhvr>
                                      <p:to>
                                        <p:strVal val="visible"/>
                                      </p:to>
                                    </p:set>
                                    <p:animEffect transition="in" filter="fade">
                                      <p:cBhvr>
                                        <p:cTn id="27" dur="500"/>
                                        <p:tgtEl>
                                          <p:spTgt spid="569347">
                                            <p:txEl>
                                              <p:pRg st="4" end="4"/>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569347">
                                            <p:txEl>
                                              <p:pRg st="5" end="5"/>
                                            </p:txEl>
                                          </p:spTgt>
                                        </p:tgtEl>
                                        <p:attrNameLst>
                                          <p:attrName>style.visibility</p:attrName>
                                        </p:attrNameLst>
                                      </p:cBhvr>
                                      <p:to>
                                        <p:strVal val="visible"/>
                                      </p:to>
                                    </p:set>
                                    <p:animEffect transition="in" filter="fade">
                                      <p:cBhvr>
                                        <p:cTn id="31" dur="500"/>
                                        <p:tgtEl>
                                          <p:spTgt spid="56934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69347">
                                            <p:txEl>
                                              <p:pRg st="6" end="6"/>
                                            </p:txEl>
                                          </p:spTgt>
                                        </p:tgtEl>
                                        <p:attrNameLst>
                                          <p:attrName>style.visibility</p:attrName>
                                        </p:attrNameLst>
                                      </p:cBhvr>
                                      <p:to>
                                        <p:strVal val="visible"/>
                                      </p:to>
                                    </p:set>
                                    <p:animEffect transition="in" filter="fade">
                                      <p:cBhvr>
                                        <p:cTn id="36" dur="500"/>
                                        <p:tgtEl>
                                          <p:spTgt spid="569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p:bldP spid="5693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5362" name="Picture 6" descr="WS- POSTER presentationA"/>
          <p:cNvPicPr>
            <a:picLocks noChangeAspect="1" noChangeArrowheads="1"/>
          </p:cNvPicPr>
          <p:nvPr/>
        </p:nvPicPr>
        <p:blipFill>
          <a:blip r:embed="rId3" cstate="print"/>
          <a:srcRect/>
          <a:stretch>
            <a:fillRect/>
          </a:stretch>
        </p:blipFill>
        <p:spPr bwMode="auto">
          <a:xfrm>
            <a:off x="1588" y="384175"/>
            <a:ext cx="9140825" cy="6092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6386" name="Picture 3" descr="WS- POSTER presentationB"/>
          <p:cNvPicPr>
            <a:picLocks noChangeAspect="1" noChangeArrowheads="1"/>
          </p:cNvPicPr>
          <p:nvPr/>
        </p:nvPicPr>
        <p:blipFill>
          <a:blip r:embed="rId3" cstate="print"/>
          <a:srcRect/>
          <a:stretch>
            <a:fillRect/>
          </a:stretch>
        </p:blipFill>
        <p:spPr bwMode="auto">
          <a:xfrm>
            <a:off x="0" y="384175"/>
            <a:ext cx="9144000" cy="6094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91DCED2-2AFB-490F-81E7-FCB368711B03}" type="slidenum">
              <a:rPr lang="en-US" altLang="en-US"/>
              <a:pPr>
                <a:defRPr/>
              </a:pPr>
              <a:t>15</a:t>
            </a:fld>
            <a:endParaRPr lang="en-US" altLang="en-US" dirty="0"/>
          </a:p>
        </p:txBody>
      </p:sp>
      <p:sp>
        <p:nvSpPr>
          <p:cNvPr id="550914" name="Rectangle 2"/>
          <p:cNvSpPr>
            <a:spLocks noGrp="1" noChangeArrowheads="1"/>
          </p:cNvSpPr>
          <p:nvPr>
            <p:ph type="title"/>
          </p:nvPr>
        </p:nvSpPr>
        <p:spPr/>
        <p:txBody>
          <a:bodyPr/>
          <a:lstStyle/>
          <a:p>
            <a:pPr>
              <a:defRPr/>
            </a:pPr>
            <a:r>
              <a:rPr lang="en-US" altLang="en-US" dirty="0"/>
              <a:t>WordArt</a:t>
            </a:r>
          </a:p>
        </p:txBody>
      </p:sp>
      <p:sp>
        <p:nvSpPr>
          <p:cNvPr id="550915" name="Rectangle 3"/>
          <p:cNvSpPr>
            <a:spLocks noGrp="1" noChangeArrowheads="1"/>
          </p:cNvSpPr>
          <p:nvPr>
            <p:ph type="body" idx="1"/>
          </p:nvPr>
        </p:nvSpPr>
        <p:spPr/>
        <p:txBody>
          <a:bodyPr/>
          <a:lstStyle/>
          <a:p>
            <a:pPr>
              <a:defRPr/>
            </a:pPr>
            <a:r>
              <a:rPr lang="en-US" dirty="0"/>
              <a:t>Be Consistent</a:t>
            </a:r>
          </a:p>
          <a:p>
            <a:pPr lvl="1">
              <a:defRPr/>
            </a:pPr>
            <a:r>
              <a:rPr lang="en-US" dirty="0"/>
              <a:t>Color</a:t>
            </a:r>
          </a:p>
          <a:p>
            <a:pPr lvl="1">
              <a:defRPr/>
            </a:pPr>
            <a:r>
              <a:rPr lang="en-US" dirty="0"/>
              <a:t>Font</a:t>
            </a:r>
          </a:p>
          <a:p>
            <a:pPr lvl="1">
              <a:defRPr/>
            </a:pPr>
            <a:r>
              <a:rPr lang="en-US" dirty="0"/>
              <a:t>Size</a:t>
            </a:r>
          </a:p>
          <a:p>
            <a:pPr lvl="1">
              <a:defRPr/>
            </a:pPr>
            <a:r>
              <a:rPr lang="en-US" dirty="0"/>
              <a:t>Position</a:t>
            </a:r>
          </a:p>
        </p:txBody>
      </p:sp>
      <p:sp>
        <p:nvSpPr>
          <p:cNvPr id="550918" name="WordArt 6"/>
          <p:cNvSpPr>
            <a:spLocks noChangeArrowheads="1" noChangeShapeType="1" noTextEdit="1"/>
          </p:cNvSpPr>
          <p:nvPr/>
        </p:nvSpPr>
        <p:spPr bwMode="auto">
          <a:xfrm>
            <a:off x="4191000" y="2133600"/>
            <a:ext cx="3048000" cy="962025"/>
          </a:xfrm>
          <a:prstGeom prst="rect">
            <a:avLst/>
          </a:prstGeom>
        </p:spPr>
        <p:txBody>
          <a:bodyPr wrap="none" fromWordArt="1">
            <a:prstTxWarp prst="textPlain">
              <a:avLst>
                <a:gd name="adj" fmla="val 50000"/>
              </a:avLst>
            </a:prstTxWarp>
          </a:bodyPr>
          <a:lstStyle/>
          <a:p>
            <a:pPr algn="ctr"/>
            <a:r>
              <a:rPr lang="en-US" sz="5400" kern="10" dirty="0">
                <a:ln w="9525">
                  <a:solidFill>
                    <a:srgbClr val="000000"/>
                  </a:solidFill>
                  <a:miter lim="800000"/>
                  <a:headEnd type="none" w="sm" len="sm"/>
                  <a:tailEnd type="none" w="sm" len="sm"/>
                </a:ln>
                <a:gradFill rotWithShape="1">
                  <a:gsLst>
                    <a:gs pos="0">
                      <a:srgbClr val="47762F"/>
                    </a:gs>
                    <a:gs pos="100000">
                      <a:srgbClr val="99FF66"/>
                    </a:gs>
                  </a:gsLst>
                  <a:lin ang="5400000" scaled="1"/>
                </a:gradFill>
                <a:latin typeface="Arial Black"/>
              </a:rPr>
              <a:t>WordArt</a:t>
            </a:r>
          </a:p>
        </p:txBody>
      </p:sp>
      <p:sp>
        <p:nvSpPr>
          <p:cNvPr id="550919" name="WordArt 7"/>
          <p:cNvSpPr>
            <a:spLocks noChangeArrowheads="1" noChangeShapeType="1" noTextEdit="1"/>
          </p:cNvSpPr>
          <p:nvPr/>
        </p:nvSpPr>
        <p:spPr bwMode="auto">
          <a:xfrm>
            <a:off x="4343400" y="2286000"/>
            <a:ext cx="3048000" cy="962025"/>
          </a:xfrm>
          <a:prstGeom prst="rect">
            <a:avLst/>
          </a:prstGeom>
        </p:spPr>
        <p:txBody>
          <a:bodyPr wrap="none" fromWordArt="1">
            <a:prstTxWarp prst="textInflateTop">
              <a:avLst>
                <a:gd name="adj" fmla="val 31917"/>
              </a:avLst>
            </a:prstTxWarp>
          </a:bodyPr>
          <a:lstStyle/>
          <a:p>
            <a:pPr algn="ctr"/>
            <a:r>
              <a:rPr lang="en-US" sz="5400" kern="10" dirty="0">
                <a:ln w="28575">
                  <a:solidFill>
                    <a:schemeClr val="tx1"/>
                  </a:solidFill>
                  <a:miter lim="800000"/>
                  <a:headEnd type="none" w="sm" len="sm"/>
                  <a:tailEnd type="none" w="sm" len="sm"/>
                </a:ln>
                <a:gradFill rotWithShape="1">
                  <a:gsLst>
                    <a:gs pos="0">
                      <a:srgbClr val="1A022F"/>
                    </a:gs>
                    <a:gs pos="100000">
                      <a:srgbClr val="390565"/>
                    </a:gs>
                  </a:gsLst>
                  <a:lin ang="5400000" scaled="1"/>
                </a:gradFill>
                <a:latin typeface="Arial Black"/>
              </a:rPr>
              <a:t>WordArt</a:t>
            </a:r>
          </a:p>
        </p:txBody>
      </p:sp>
      <p:sp>
        <p:nvSpPr>
          <p:cNvPr id="550922" name="WordArt 10"/>
          <p:cNvSpPr>
            <a:spLocks noChangeArrowheads="1" noChangeShapeType="1" noTextEdit="1"/>
          </p:cNvSpPr>
          <p:nvPr/>
        </p:nvSpPr>
        <p:spPr bwMode="auto">
          <a:xfrm>
            <a:off x="4495800" y="2438400"/>
            <a:ext cx="3048000" cy="962025"/>
          </a:xfrm>
          <a:prstGeom prst="rect">
            <a:avLst/>
          </a:prstGeom>
        </p:spPr>
        <p:txBody>
          <a:bodyPr wrap="none" fromWordArt="1">
            <a:prstTxWarp prst="textSlantUp">
              <a:avLst>
                <a:gd name="adj" fmla="val 32056"/>
              </a:avLst>
            </a:prstTxWarp>
          </a:bodyPr>
          <a:lstStyle/>
          <a:p>
            <a:pPr algn="ctr"/>
            <a:r>
              <a:rPr lang="en-US" sz="5400" kern="10" dirty="0">
                <a:ln w="9525">
                  <a:solidFill>
                    <a:srgbClr val="CC99FF"/>
                  </a:solidFill>
                  <a:miter lim="800000"/>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WordArt</a:t>
            </a:r>
          </a:p>
        </p:txBody>
      </p:sp>
      <p:sp>
        <p:nvSpPr>
          <p:cNvPr id="550921" name="WordArt 9" descr="Stationery"/>
          <p:cNvSpPr>
            <a:spLocks noChangeArrowheads="1" noChangeShapeType="1" noTextEdit="1"/>
          </p:cNvSpPr>
          <p:nvPr/>
        </p:nvSpPr>
        <p:spPr bwMode="auto">
          <a:xfrm>
            <a:off x="4724400" y="2590800"/>
            <a:ext cx="3390900" cy="1649413"/>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n-US" sz="6000" kern="10" dirty="0">
                <a:ln w="9525">
                  <a:round/>
                  <a:headEnd/>
                  <a:tailEnd/>
                </a:ln>
                <a:blipFill dpi="0" rotWithShape="0">
                  <a:blip r:embed="rId3"/>
                  <a:srcRect/>
                  <a:tile tx="0" ty="0" sx="100000" sy="100000" flip="none" algn="tl"/>
                </a:blipFill>
                <a:latin typeface="Arial Black"/>
              </a:rPr>
              <a:t>WordArt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0914"/>
                                        </p:tgtEl>
                                        <p:attrNameLst>
                                          <p:attrName>style.visibility</p:attrName>
                                        </p:attrNameLst>
                                      </p:cBhvr>
                                      <p:to>
                                        <p:strVal val="visible"/>
                                      </p:to>
                                    </p:set>
                                    <p:animEffect transition="in" filter="fade">
                                      <p:cBhvr>
                                        <p:cTn id="7" dur="500"/>
                                        <p:tgtEl>
                                          <p:spTgt spid="550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0915">
                                            <p:txEl>
                                              <p:pRg st="0" end="0"/>
                                            </p:txEl>
                                          </p:spTgt>
                                        </p:tgtEl>
                                        <p:attrNameLst>
                                          <p:attrName>style.visibility</p:attrName>
                                        </p:attrNameLst>
                                      </p:cBhvr>
                                      <p:to>
                                        <p:strVal val="visible"/>
                                      </p:to>
                                    </p:set>
                                    <p:animEffect transition="in" filter="fade">
                                      <p:cBhvr>
                                        <p:cTn id="12" dur="500"/>
                                        <p:tgtEl>
                                          <p:spTgt spid="5509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0915">
                                            <p:txEl>
                                              <p:pRg st="1" end="1"/>
                                            </p:txEl>
                                          </p:spTgt>
                                        </p:tgtEl>
                                        <p:attrNameLst>
                                          <p:attrName>style.visibility</p:attrName>
                                        </p:attrNameLst>
                                      </p:cBhvr>
                                      <p:to>
                                        <p:strVal val="visible"/>
                                      </p:to>
                                    </p:set>
                                    <p:animEffect transition="in" filter="fade">
                                      <p:cBhvr>
                                        <p:cTn id="15" dur="500"/>
                                        <p:tgtEl>
                                          <p:spTgt spid="55091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0915">
                                            <p:txEl>
                                              <p:pRg st="2" end="2"/>
                                            </p:txEl>
                                          </p:spTgt>
                                        </p:tgtEl>
                                        <p:attrNameLst>
                                          <p:attrName>style.visibility</p:attrName>
                                        </p:attrNameLst>
                                      </p:cBhvr>
                                      <p:to>
                                        <p:strVal val="visible"/>
                                      </p:to>
                                    </p:set>
                                    <p:animEffect transition="in" filter="fade">
                                      <p:cBhvr>
                                        <p:cTn id="18" dur="500"/>
                                        <p:tgtEl>
                                          <p:spTgt spid="55091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0915">
                                            <p:txEl>
                                              <p:pRg st="3" end="3"/>
                                            </p:txEl>
                                          </p:spTgt>
                                        </p:tgtEl>
                                        <p:attrNameLst>
                                          <p:attrName>style.visibility</p:attrName>
                                        </p:attrNameLst>
                                      </p:cBhvr>
                                      <p:to>
                                        <p:strVal val="visible"/>
                                      </p:to>
                                    </p:set>
                                    <p:animEffect transition="in" filter="fade">
                                      <p:cBhvr>
                                        <p:cTn id="21" dur="500"/>
                                        <p:tgtEl>
                                          <p:spTgt spid="55091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0915">
                                            <p:txEl>
                                              <p:pRg st="4" end="4"/>
                                            </p:txEl>
                                          </p:spTgt>
                                        </p:tgtEl>
                                        <p:attrNameLst>
                                          <p:attrName>style.visibility</p:attrName>
                                        </p:attrNameLst>
                                      </p:cBhvr>
                                      <p:to>
                                        <p:strVal val="visible"/>
                                      </p:to>
                                    </p:set>
                                    <p:animEffect transition="in" filter="fade">
                                      <p:cBhvr>
                                        <p:cTn id="24" dur="500"/>
                                        <p:tgtEl>
                                          <p:spTgt spid="55091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50918"/>
                                        </p:tgtEl>
                                        <p:attrNameLst>
                                          <p:attrName>style.visibility</p:attrName>
                                        </p:attrNameLst>
                                      </p:cBhvr>
                                      <p:to>
                                        <p:strVal val="visible"/>
                                      </p:to>
                                    </p:set>
                                    <p:anim calcmode="lin" valueType="num">
                                      <p:cBhvr additive="base">
                                        <p:cTn id="29" dur="500" fill="hold"/>
                                        <p:tgtEl>
                                          <p:spTgt spid="550918"/>
                                        </p:tgtEl>
                                        <p:attrNameLst>
                                          <p:attrName>ppt_x</p:attrName>
                                        </p:attrNameLst>
                                      </p:cBhvr>
                                      <p:tavLst>
                                        <p:tav tm="0">
                                          <p:val>
                                            <p:strVal val="0-#ppt_w/2"/>
                                          </p:val>
                                        </p:tav>
                                        <p:tav tm="100000">
                                          <p:val>
                                            <p:strVal val="#ppt_x"/>
                                          </p:val>
                                        </p:tav>
                                      </p:tavLst>
                                    </p:anim>
                                    <p:anim calcmode="lin" valueType="num">
                                      <p:cBhvr additive="base">
                                        <p:cTn id="30" dur="500" fill="hold"/>
                                        <p:tgtEl>
                                          <p:spTgt spid="5509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550918"/>
                                        </p:tgtEl>
                                      </p:cBhvr>
                                    </p:animEffect>
                                    <p:set>
                                      <p:cBhvr>
                                        <p:cTn id="35" dur="1" fill="hold">
                                          <p:stCondLst>
                                            <p:cond delay="499"/>
                                          </p:stCondLst>
                                        </p:cTn>
                                        <p:tgtEl>
                                          <p:spTgt spid="550918"/>
                                        </p:tgtEl>
                                        <p:attrNameLst>
                                          <p:attrName>style.visibility</p:attrName>
                                        </p:attrNameLst>
                                      </p:cBhvr>
                                      <p:to>
                                        <p:strVal val="hidden"/>
                                      </p:to>
                                    </p:set>
                                  </p:childTnLst>
                                </p:cTn>
                              </p:par>
                              <p:par>
                                <p:cTn id="36" presetID="2" presetClass="entr" presetSubtype="4" fill="hold" grpId="0" nodeType="withEffect">
                                  <p:stCondLst>
                                    <p:cond delay="0"/>
                                  </p:stCondLst>
                                  <p:childTnLst>
                                    <p:set>
                                      <p:cBhvr>
                                        <p:cTn id="37" dur="1" fill="hold">
                                          <p:stCondLst>
                                            <p:cond delay="0"/>
                                          </p:stCondLst>
                                        </p:cTn>
                                        <p:tgtEl>
                                          <p:spTgt spid="550919"/>
                                        </p:tgtEl>
                                        <p:attrNameLst>
                                          <p:attrName>style.visibility</p:attrName>
                                        </p:attrNameLst>
                                      </p:cBhvr>
                                      <p:to>
                                        <p:strVal val="visible"/>
                                      </p:to>
                                    </p:set>
                                    <p:anim calcmode="lin" valueType="num">
                                      <p:cBhvr additive="base">
                                        <p:cTn id="38" dur="500" fill="hold"/>
                                        <p:tgtEl>
                                          <p:spTgt spid="550919"/>
                                        </p:tgtEl>
                                        <p:attrNameLst>
                                          <p:attrName>ppt_x</p:attrName>
                                        </p:attrNameLst>
                                      </p:cBhvr>
                                      <p:tavLst>
                                        <p:tav tm="0">
                                          <p:val>
                                            <p:strVal val="#ppt_x"/>
                                          </p:val>
                                        </p:tav>
                                        <p:tav tm="100000">
                                          <p:val>
                                            <p:strVal val="#ppt_x"/>
                                          </p:val>
                                        </p:tav>
                                      </p:tavLst>
                                    </p:anim>
                                    <p:anim calcmode="lin" valueType="num">
                                      <p:cBhvr additive="base">
                                        <p:cTn id="39" dur="500" fill="hold"/>
                                        <p:tgtEl>
                                          <p:spTgt spid="5509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50919"/>
                                        </p:tgtEl>
                                      </p:cBhvr>
                                    </p:animEffect>
                                    <p:set>
                                      <p:cBhvr>
                                        <p:cTn id="44" dur="1" fill="hold">
                                          <p:stCondLst>
                                            <p:cond delay="499"/>
                                          </p:stCondLst>
                                        </p:cTn>
                                        <p:tgtEl>
                                          <p:spTgt spid="550919"/>
                                        </p:tgtEl>
                                        <p:attrNameLst>
                                          <p:attrName>style.visibility</p:attrName>
                                        </p:attrNameLst>
                                      </p:cBhvr>
                                      <p:to>
                                        <p:strVal val="hidden"/>
                                      </p:to>
                                    </p:set>
                                  </p:childTnLst>
                                </p:cTn>
                              </p:par>
                              <p:par>
                                <p:cTn id="45" presetID="2" presetClass="entr" presetSubtype="2" fill="hold" grpId="0" nodeType="withEffect">
                                  <p:stCondLst>
                                    <p:cond delay="0"/>
                                  </p:stCondLst>
                                  <p:childTnLst>
                                    <p:set>
                                      <p:cBhvr>
                                        <p:cTn id="46" dur="1" fill="hold">
                                          <p:stCondLst>
                                            <p:cond delay="0"/>
                                          </p:stCondLst>
                                        </p:cTn>
                                        <p:tgtEl>
                                          <p:spTgt spid="550922"/>
                                        </p:tgtEl>
                                        <p:attrNameLst>
                                          <p:attrName>style.visibility</p:attrName>
                                        </p:attrNameLst>
                                      </p:cBhvr>
                                      <p:to>
                                        <p:strVal val="visible"/>
                                      </p:to>
                                    </p:set>
                                    <p:anim calcmode="lin" valueType="num">
                                      <p:cBhvr additive="base">
                                        <p:cTn id="47" dur="500" fill="hold"/>
                                        <p:tgtEl>
                                          <p:spTgt spid="550922"/>
                                        </p:tgtEl>
                                        <p:attrNameLst>
                                          <p:attrName>ppt_x</p:attrName>
                                        </p:attrNameLst>
                                      </p:cBhvr>
                                      <p:tavLst>
                                        <p:tav tm="0">
                                          <p:val>
                                            <p:strVal val="1+#ppt_w/2"/>
                                          </p:val>
                                        </p:tav>
                                        <p:tav tm="100000">
                                          <p:val>
                                            <p:strVal val="#ppt_x"/>
                                          </p:val>
                                        </p:tav>
                                      </p:tavLst>
                                    </p:anim>
                                    <p:anim calcmode="lin" valueType="num">
                                      <p:cBhvr additive="base">
                                        <p:cTn id="48" dur="500" fill="hold"/>
                                        <p:tgtEl>
                                          <p:spTgt spid="55092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50922"/>
                                        </p:tgtEl>
                                      </p:cBhvr>
                                    </p:animEffect>
                                    <p:set>
                                      <p:cBhvr>
                                        <p:cTn id="53" dur="1" fill="hold">
                                          <p:stCondLst>
                                            <p:cond delay="499"/>
                                          </p:stCondLst>
                                        </p:cTn>
                                        <p:tgtEl>
                                          <p:spTgt spid="550922"/>
                                        </p:tgtEl>
                                        <p:attrNameLst>
                                          <p:attrName>style.visibility</p:attrName>
                                        </p:attrNameLst>
                                      </p:cBhvr>
                                      <p:to>
                                        <p:strVal val="hidden"/>
                                      </p:to>
                                    </p:set>
                                  </p:childTnLst>
                                </p:cTn>
                              </p:par>
                              <p:par>
                                <p:cTn id="54" presetID="2" presetClass="entr" presetSubtype="1" fill="hold" grpId="0" nodeType="withEffect">
                                  <p:stCondLst>
                                    <p:cond delay="0"/>
                                  </p:stCondLst>
                                  <p:childTnLst>
                                    <p:set>
                                      <p:cBhvr>
                                        <p:cTn id="55" dur="1" fill="hold">
                                          <p:stCondLst>
                                            <p:cond delay="0"/>
                                          </p:stCondLst>
                                        </p:cTn>
                                        <p:tgtEl>
                                          <p:spTgt spid="550921"/>
                                        </p:tgtEl>
                                        <p:attrNameLst>
                                          <p:attrName>style.visibility</p:attrName>
                                        </p:attrNameLst>
                                      </p:cBhvr>
                                      <p:to>
                                        <p:strVal val="visible"/>
                                      </p:to>
                                    </p:set>
                                    <p:anim calcmode="lin" valueType="num">
                                      <p:cBhvr additive="base">
                                        <p:cTn id="56" dur="500" fill="hold"/>
                                        <p:tgtEl>
                                          <p:spTgt spid="550921"/>
                                        </p:tgtEl>
                                        <p:attrNameLst>
                                          <p:attrName>ppt_x</p:attrName>
                                        </p:attrNameLst>
                                      </p:cBhvr>
                                      <p:tavLst>
                                        <p:tav tm="0">
                                          <p:val>
                                            <p:strVal val="#ppt_x"/>
                                          </p:val>
                                        </p:tav>
                                        <p:tav tm="100000">
                                          <p:val>
                                            <p:strVal val="#ppt_x"/>
                                          </p:val>
                                        </p:tav>
                                      </p:tavLst>
                                    </p:anim>
                                    <p:anim calcmode="lin" valueType="num">
                                      <p:cBhvr additive="base">
                                        <p:cTn id="57" dur="500" fill="hold"/>
                                        <p:tgtEl>
                                          <p:spTgt spid="5509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4" grpId="0"/>
      <p:bldP spid="550915" grpId="0" build="p"/>
      <p:bldP spid="550918" grpId="0" animBg="1"/>
      <p:bldP spid="550918" grpId="1" animBg="1"/>
      <p:bldP spid="550919" grpId="0" animBg="1"/>
      <p:bldP spid="550919" grpId="1" animBg="1"/>
      <p:bldP spid="550922" grpId="0" animBg="1"/>
      <p:bldP spid="550922" grpId="1" animBg="1"/>
      <p:bldP spid="55092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1622D911-0BB0-461C-A55C-D08370322AAD}" type="slidenum">
              <a:rPr lang="en-US" altLang="en-US"/>
              <a:pPr>
                <a:defRPr/>
              </a:pPr>
              <a:t>16</a:t>
            </a:fld>
            <a:endParaRPr lang="en-US" altLang="en-US" dirty="0"/>
          </a:p>
        </p:txBody>
      </p:sp>
      <p:sp>
        <p:nvSpPr>
          <p:cNvPr id="18435" name="Rectangle 4" descr="Addran Festival"/>
          <p:cNvSpPr>
            <a:spLocks noGrp="1" noChangeAspect="1" noChangeArrowheads="1"/>
          </p:cNvSpPr>
          <p:nvPr isPhoto="1"/>
        </p:nvSpPr>
        <p:spPr bwMode="auto">
          <a:xfrm>
            <a:off x="0" y="1470025"/>
            <a:ext cx="9144000" cy="3917950"/>
          </a:xfrm>
          <a:prstGeom prst="rect">
            <a:avLst/>
          </a:prstGeom>
          <a:blipFill dpi="0" rotWithShape="1">
            <a:blip r:embed="rId3" cstate="print"/>
            <a:srcRect/>
            <a:stretch>
              <a:fillRect/>
            </a:stretch>
          </a:blipFill>
          <a:ln w="9525">
            <a:noFill/>
            <a:miter lim="800000"/>
            <a:headEnd/>
            <a:tailEnd/>
          </a:ln>
        </p:spPr>
        <p:txBody>
          <a:bodyPr/>
          <a:lstStyle/>
          <a:p>
            <a:pPr eaLnBrk="0" hangingPunct="0">
              <a:spcBef>
                <a:spcPct val="20000"/>
              </a:spcBef>
              <a:buFontTx/>
              <a:buChar char="•"/>
            </a:pP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AB45B304-0528-48B6-AF68-9A9569DF8256}" type="slidenum">
              <a:rPr lang="en-US" altLang="en-US"/>
              <a:pPr>
                <a:defRPr/>
              </a:pPr>
              <a:t>17</a:t>
            </a:fld>
            <a:endParaRPr lang="en-US" altLang="en-US" dirty="0"/>
          </a:p>
        </p:txBody>
      </p:sp>
      <p:sp>
        <p:nvSpPr>
          <p:cNvPr id="572418" name="Rectangle 2"/>
          <p:cNvSpPr>
            <a:spLocks noGrp="1" noChangeArrowheads="1"/>
          </p:cNvSpPr>
          <p:nvPr>
            <p:ph type="title"/>
          </p:nvPr>
        </p:nvSpPr>
        <p:spPr/>
        <p:txBody>
          <a:bodyPr/>
          <a:lstStyle/>
          <a:p>
            <a:pPr>
              <a:defRPr/>
            </a:pPr>
            <a:r>
              <a:rPr lang="en-US" altLang="en-US" dirty="0"/>
              <a:t>Clip Art / Photographs</a:t>
            </a:r>
          </a:p>
        </p:txBody>
      </p:sp>
      <p:sp>
        <p:nvSpPr>
          <p:cNvPr id="572419" name="Rectangle 3"/>
          <p:cNvSpPr>
            <a:spLocks noGrp="1" noChangeArrowheads="1"/>
          </p:cNvSpPr>
          <p:nvPr>
            <p:ph type="body" idx="1"/>
          </p:nvPr>
        </p:nvSpPr>
        <p:spPr/>
        <p:txBody>
          <a:bodyPr/>
          <a:lstStyle/>
          <a:p>
            <a:pPr>
              <a:defRPr/>
            </a:pPr>
            <a:r>
              <a:rPr lang="en-US" dirty="0"/>
              <a:t>Be Consistent</a:t>
            </a:r>
          </a:p>
          <a:p>
            <a:pPr lvl="1">
              <a:defRPr/>
            </a:pPr>
            <a:r>
              <a:rPr lang="en-US" dirty="0"/>
              <a:t>Style</a:t>
            </a:r>
          </a:p>
          <a:p>
            <a:pPr lvl="1">
              <a:defRPr/>
            </a:pPr>
            <a:r>
              <a:rPr lang="en-US" dirty="0"/>
              <a:t>Size</a:t>
            </a:r>
          </a:p>
          <a:p>
            <a:pPr lvl="1">
              <a:defRPr/>
            </a:pPr>
            <a:r>
              <a:rPr lang="en-US" dirty="0"/>
              <a:t>Position</a:t>
            </a:r>
          </a:p>
          <a:p>
            <a:pPr>
              <a:defRPr/>
            </a:pPr>
            <a:r>
              <a:rPr lang="en-US" dirty="0"/>
              <a:t>Photos</a:t>
            </a:r>
          </a:p>
          <a:p>
            <a:pPr lvl="1">
              <a:defRPr/>
            </a:pPr>
            <a:r>
              <a:rPr lang="en-US" altLang="en-US" dirty="0"/>
              <a:t>Size Ratio</a:t>
            </a:r>
          </a:p>
          <a:p>
            <a:pPr lvl="1">
              <a:defRPr/>
            </a:pPr>
            <a:r>
              <a:rPr lang="en-US" altLang="en-US" dirty="0"/>
              <a:t>1200 pixels</a:t>
            </a:r>
          </a:p>
          <a:p>
            <a:pPr lvl="1">
              <a:defRPr/>
            </a:pPr>
            <a:r>
              <a:rPr lang="en-US" altLang="en-US" dirty="0"/>
              <a:t>Citation</a:t>
            </a:r>
          </a:p>
        </p:txBody>
      </p:sp>
      <p:pic>
        <p:nvPicPr>
          <p:cNvPr id="572424" name="Picture 8" descr="MCj02820040000[1]"/>
          <p:cNvPicPr>
            <a:picLocks noChangeAspect="1" noChangeArrowheads="1"/>
          </p:cNvPicPr>
          <p:nvPr/>
        </p:nvPicPr>
        <p:blipFill>
          <a:blip r:embed="rId3" cstate="print"/>
          <a:srcRect/>
          <a:stretch>
            <a:fillRect/>
          </a:stretch>
        </p:blipFill>
        <p:spPr bwMode="auto">
          <a:xfrm>
            <a:off x="4564063" y="3009900"/>
            <a:ext cx="3960812" cy="2063750"/>
          </a:xfrm>
          <a:prstGeom prst="rect">
            <a:avLst/>
          </a:prstGeom>
          <a:noFill/>
          <a:ln w="9525">
            <a:noFill/>
            <a:miter lim="800000"/>
            <a:headEnd/>
            <a:tailEnd/>
          </a:ln>
        </p:spPr>
      </p:pic>
      <p:pic>
        <p:nvPicPr>
          <p:cNvPr id="572428" name="Picture 12" descr="MCj02298810000[1]"/>
          <p:cNvPicPr>
            <a:picLocks noChangeAspect="1" noChangeArrowheads="1"/>
          </p:cNvPicPr>
          <p:nvPr/>
        </p:nvPicPr>
        <p:blipFill>
          <a:blip r:embed="rId4" cstate="print"/>
          <a:srcRect/>
          <a:stretch>
            <a:fillRect/>
          </a:stretch>
        </p:blipFill>
        <p:spPr bwMode="auto">
          <a:xfrm>
            <a:off x="5292725" y="2930525"/>
            <a:ext cx="2503488" cy="2224088"/>
          </a:xfrm>
          <a:prstGeom prst="rect">
            <a:avLst/>
          </a:prstGeom>
          <a:noFill/>
          <a:ln w="9525">
            <a:noFill/>
            <a:miter lim="800000"/>
            <a:headEnd/>
            <a:tailEnd/>
          </a:ln>
        </p:spPr>
      </p:pic>
      <p:pic>
        <p:nvPicPr>
          <p:cNvPr id="572429" name="Picture 13" descr="MCj03380740000[1]"/>
          <p:cNvPicPr>
            <a:picLocks noChangeAspect="1" noChangeArrowheads="1"/>
          </p:cNvPicPr>
          <p:nvPr/>
        </p:nvPicPr>
        <p:blipFill>
          <a:blip r:embed="rId5" cstate="print"/>
          <a:srcRect/>
          <a:stretch>
            <a:fillRect/>
          </a:stretch>
        </p:blipFill>
        <p:spPr bwMode="auto">
          <a:xfrm>
            <a:off x="5562600" y="2743200"/>
            <a:ext cx="1962150" cy="2597150"/>
          </a:xfrm>
          <a:prstGeom prst="rect">
            <a:avLst/>
          </a:prstGeom>
          <a:noFill/>
          <a:ln w="9525">
            <a:noFill/>
            <a:miter lim="800000"/>
            <a:headEnd/>
            <a:tailEnd/>
          </a:ln>
        </p:spPr>
      </p:pic>
      <p:pic>
        <p:nvPicPr>
          <p:cNvPr id="572430" name="Picture 14" descr="Man at Compost Bin"/>
          <p:cNvPicPr>
            <a:picLocks noChangeAspect="1" noChangeArrowheads="1"/>
          </p:cNvPicPr>
          <p:nvPr/>
        </p:nvPicPr>
        <p:blipFill>
          <a:blip r:embed="rId6" cstate="print"/>
          <a:srcRect/>
          <a:stretch>
            <a:fillRect/>
          </a:stretch>
        </p:blipFill>
        <p:spPr bwMode="auto">
          <a:xfrm>
            <a:off x="5410200" y="2438400"/>
            <a:ext cx="2420938" cy="3030538"/>
          </a:xfrm>
          <a:prstGeom prst="rect">
            <a:avLst/>
          </a:prstGeom>
          <a:noFill/>
          <a:ln w="9525">
            <a:noFill/>
            <a:miter lim="800000"/>
            <a:headEnd/>
            <a:tailEnd/>
          </a:ln>
        </p:spPr>
      </p:pic>
      <p:pic>
        <p:nvPicPr>
          <p:cNvPr id="572431" name="Picture 15" descr="Man at Compost Bin"/>
          <p:cNvPicPr>
            <a:picLocks noChangeAspect="1" noChangeArrowheads="1"/>
          </p:cNvPicPr>
          <p:nvPr/>
        </p:nvPicPr>
        <p:blipFill>
          <a:blip r:embed="rId6" cstate="print"/>
          <a:srcRect/>
          <a:stretch>
            <a:fillRect/>
          </a:stretch>
        </p:blipFill>
        <p:spPr bwMode="auto">
          <a:xfrm>
            <a:off x="4343400" y="2438400"/>
            <a:ext cx="4495800" cy="3016250"/>
          </a:xfrm>
          <a:prstGeom prst="rect">
            <a:avLst/>
          </a:prstGeom>
          <a:noFill/>
          <a:ln w="9525">
            <a:noFill/>
            <a:miter lim="800000"/>
            <a:headEnd/>
            <a:tailEnd/>
          </a:ln>
        </p:spPr>
      </p:pic>
      <p:sp>
        <p:nvSpPr>
          <p:cNvPr id="572432" name="Text Box 16"/>
          <p:cNvSpPr txBox="1">
            <a:spLocks noChangeArrowheads="1"/>
          </p:cNvSpPr>
          <p:nvPr/>
        </p:nvSpPr>
        <p:spPr bwMode="auto">
          <a:xfrm>
            <a:off x="152400" y="6400800"/>
            <a:ext cx="7848600"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200" b="0" dirty="0"/>
              <a:t>Photo courtesy http://www.recycling-revolution.com/compost-bins.html. Accessed 11/15/07.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fade">
                                      <p:cBhvr>
                                        <p:cTn id="7" dur="500"/>
                                        <p:tgtEl>
                                          <p:spTgt spid="572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2419">
                                            <p:txEl>
                                              <p:pRg st="0" end="0"/>
                                            </p:txEl>
                                          </p:spTgt>
                                        </p:tgtEl>
                                        <p:attrNameLst>
                                          <p:attrName>style.visibility</p:attrName>
                                        </p:attrNameLst>
                                      </p:cBhvr>
                                      <p:to>
                                        <p:strVal val="visible"/>
                                      </p:to>
                                    </p:set>
                                    <p:animEffect transition="in" filter="fade">
                                      <p:cBhvr>
                                        <p:cTn id="12" dur="500"/>
                                        <p:tgtEl>
                                          <p:spTgt spid="5724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2419">
                                            <p:txEl>
                                              <p:pRg st="1" end="1"/>
                                            </p:txEl>
                                          </p:spTgt>
                                        </p:tgtEl>
                                        <p:attrNameLst>
                                          <p:attrName>style.visibility</p:attrName>
                                        </p:attrNameLst>
                                      </p:cBhvr>
                                      <p:to>
                                        <p:strVal val="visible"/>
                                      </p:to>
                                    </p:set>
                                    <p:animEffect transition="in" filter="fade">
                                      <p:cBhvr>
                                        <p:cTn id="15" dur="500"/>
                                        <p:tgtEl>
                                          <p:spTgt spid="57241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2419">
                                            <p:txEl>
                                              <p:pRg st="2" end="2"/>
                                            </p:txEl>
                                          </p:spTgt>
                                        </p:tgtEl>
                                        <p:attrNameLst>
                                          <p:attrName>style.visibility</p:attrName>
                                        </p:attrNameLst>
                                      </p:cBhvr>
                                      <p:to>
                                        <p:strVal val="visible"/>
                                      </p:to>
                                    </p:set>
                                    <p:animEffect transition="in" filter="fade">
                                      <p:cBhvr>
                                        <p:cTn id="18" dur="500"/>
                                        <p:tgtEl>
                                          <p:spTgt spid="57241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2419">
                                            <p:txEl>
                                              <p:pRg st="3" end="3"/>
                                            </p:txEl>
                                          </p:spTgt>
                                        </p:tgtEl>
                                        <p:attrNameLst>
                                          <p:attrName>style.visibility</p:attrName>
                                        </p:attrNameLst>
                                      </p:cBhvr>
                                      <p:to>
                                        <p:strVal val="visible"/>
                                      </p:to>
                                    </p:set>
                                    <p:animEffect transition="in" filter="fade">
                                      <p:cBhvr>
                                        <p:cTn id="21" dur="500"/>
                                        <p:tgtEl>
                                          <p:spTgt spid="5724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72424"/>
                                        </p:tgtEl>
                                        <p:attrNameLst>
                                          <p:attrName>style.visibility</p:attrName>
                                        </p:attrNameLst>
                                      </p:cBhvr>
                                      <p:to>
                                        <p:strVal val="visible"/>
                                      </p:to>
                                    </p:set>
                                    <p:animEffect transition="in" filter="fade">
                                      <p:cBhvr>
                                        <p:cTn id="26" dur="500"/>
                                        <p:tgtEl>
                                          <p:spTgt spid="5724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72424"/>
                                        </p:tgtEl>
                                      </p:cBhvr>
                                    </p:animEffect>
                                    <p:set>
                                      <p:cBhvr>
                                        <p:cTn id="31" dur="1" fill="hold">
                                          <p:stCondLst>
                                            <p:cond delay="499"/>
                                          </p:stCondLst>
                                        </p:cTn>
                                        <p:tgtEl>
                                          <p:spTgt spid="57242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72428"/>
                                        </p:tgtEl>
                                        <p:attrNameLst>
                                          <p:attrName>style.visibility</p:attrName>
                                        </p:attrNameLst>
                                      </p:cBhvr>
                                      <p:to>
                                        <p:strVal val="visible"/>
                                      </p:to>
                                    </p:set>
                                    <p:animEffect transition="in" filter="fade">
                                      <p:cBhvr>
                                        <p:cTn id="34" dur="500"/>
                                        <p:tgtEl>
                                          <p:spTgt spid="5724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72428"/>
                                        </p:tgtEl>
                                      </p:cBhvr>
                                    </p:animEffect>
                                    <p:set>
                                      <p:cBhvr>
                                        <p:cTn id="39" dur="1" fill="hold">
                                          <p:stCondLst>
                                            <p:cond delay="499"/>
                                          </p:stCondLst>
                                        </p:cTn>
                                        <p:tgtEl>
                                          <p:spTgt spid="572428"/>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572429"/>
                                        </p:tgtEl>
                                        <p:attrNameLst>
                                          <p:attrName>style.visibility</p:attrName>
                                        </p:attrNameLst>
                                      </p:cBhvr>
                                      <p:to>
                                        <p:strVal val="visible"/>
                                      </p:to>
                                    </p:set>
                                    <p:animEffect transition="in" filter="fade">
                                      <p:cBhvr>
                                        <p:cTn id="42" dur="500"/>
                                        <p:tgtEl>
                                          <p:spTgt spid="5724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72429"/>
                                        </p:tgtEl>
                                      </p:cBhvr>
                                    </p:animEffect>
                                    <p:set>
                                      <p:cBhvr>
                                        <p:cTn id="47" dur="1" fill="hold">
                                          <p:stCondLst>
                                            <p:cond delay="499"/>
                                          </p:stCondLst>
                                        </p:cTn>
                                        <p:tgtEl>
                                          <p:spTgt spid="572429"/>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572419">
                                            <p:txEl>
                                              <p:pRg st="4" end="4"/>
                                            </p:txEl>
                                          </p:spTgt>
                                        </p:tgtEl>
                                        <p:attrNameLst>
                                          <p:attrName>style.visibility</p:attrName>
                                        </p:attrNameLst>
                                      </p:cBhvr>
                                      <p:to>
                                        <p:strVal val="visible"/>
                                      </p:to>
                                    </p:set>
                                    <p:animEffect transition="in" filter="fade">
                                      <p:cBhvr>
                                        <p:cTn id="50" dur="500"/>
                                        <p:tgtEl>
                                          <p:spTgt spid="572419">
                                            <p:txEl>
                                              <p:pRg st="4" end="4"/>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2419">
                                            <p:txEl>
                                              <p:pRg st="5" end="5"/>
                                            </p:txEl>
                                          </p:spTgt>
                                        </p:tgtEl>
                                        <p:attrNameLst>
                                          <p:attrName>style.visibility</p:attrName>
                                        </p:attrNameLst>
                                      </p:cBhvr>
                                      <p:to>
                                        <p:strVal val="visible"/>
                                      </p:to>
                                    </p:set>
                                    <p:animEffect transition="in" filter="fade">
                                      <p:cBhvr>
                                        <p:cTn id="53" dur="500"/>
                                        <p:tgtEl>
                                          <p:spTgt spid="57241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72431"/>
                                        </p:tgtEl>
                                        <p:attrNameLst>
                                          <p:attrName>style.visibility</p:attrName>
                                        </p:attrNameLst>
                                      </p:cBhvr>
                                      <p:to>
                                        <p:strVal val="visible"/>
                                      </p:to>
                                    </p:set>
                                    <p:animEffect transition="in" filter="fade">
                                      <p:cBhvr>
                                        <p:cTn id="58" dur="500"/>
                                        <p:tgtEl>
                                          <p:spTgt spid="5724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2432"/>
                                        </p:tgtEl>
                                        <p:attrNameLst>
                                          <p:attrName>style.visibility</p:attrName>
                                        </p:attrNameLst>
                                      </p:cBhvr>
                                      <p:to>
                                        <p:strVal val="visible"/>
                                      </p:to>
                                    </p:set>
                                    <p:animEffect transition="in" filter="fade">
                                      <p:cBhvr>
                                        <p:cTn id="61" dur="500"/>
                                        <p:tgtEl>
                                          <p:spTgt spid="5724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572431"/>
                                        </p:tgtEl>
                                      </p:cBhvr>
                                    </p:animEffect>
                                    <p:set>
                                      <p:cBhvr>
                                        <p:cTn id="66" dur="1" fill="hold">
                                          <p:stCondLst>
                                            <p:cond delay="499"/>
                                          </p:stCondLst>
                                        </p:cTn>
                                        <p:tgtEl>
                                          <p:spTgt spid="572431"/>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572430"/>
                                        </p:tgtEl>
                                        <p:attrNameLst>
                                          <p:attrName>style.visibility</p:attrName>
                                        </p:attrNameLst>
                                      </p:cBhvr>
                                      <p:to>
                                        <p:strVal val="visible"/>
                                      </p:to>
                                    </p:set>
                                    <p:animEffect transition="in" filter="fade">
                                      <p:cBhvr>
                                        <p:cTn id="69" dur="500"/>
                                        <p:tgtEl>
                                          <p:spTgt spid="5724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2419">
                                            <p:txEl>
                                              <p:pRg st="6" end="6"/>
                                            </p:txEl>
                                          </p:spTgt>
                                        </p:tgtEl>
                                        <p:attrNameLst>
                                          <p:attrName>style.visibility</p:attrName>
                                        </p:attrNameLst>
                                      </p:cBhvr>
                                      <p:to>
                                        <p:strVal val="visible"/>
                                      </p:to>
                                    </p:set>
                                    <p:animEffect transition="in" filter="fade">
                                      <p:cBhvr>
                                        <p:cTn id="72" dur="500"/>
                                        <p:tgtEl>
                                          <p:spTgt spid="572419">
                                            <p:txEl>
                                              <p:pRg st="6" end="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2419">
                                            <p:txEl>
                                              <p:pRg st="7" end="7"/>
                                            </p:txEl>
                                          </p:spTgt>
                                        </p:tgtEl>
                                        <p:attrNameLst>
                                          <p:attrName>style.visibility</p:attrName>
                                        </p:attrNameLst>
                                      </p:cBhvr>
                                      <p:to>
                                        <p:strVal val="visible"/>
                                      </p:to>
                                    </p:set>
                                    <p:animEffect transition="in" filter="fade">
                                      <p:cBhvr>
                                        <p:cTn id="75" dur="500"/>
                                        <p:tgtEl>
                                          <p:spTgt spid="572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p:bldP spid="572419" grpId="0" build="p"/>
      <p:bldP spid="57243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270AF3E-8591-48FE-A2CA-DFE59561D12D}" type="slidenum">
              <a:rPr lang="en-US" altLang="en-US"/>
              <a:pPr>
                <a:defRPr/>
              </a:pPr>
              <a:t>18</a:t>
            </a:fld>
            <a:endParaRPr lang="en-US" altLang="en-US" dirty="0"/>
          </a:p>
        </p:txBody>
      </p:sp>
      <p:sp>
        <p:nvSpPr>
          <p:cNvPr id="547842" name="Rectangle 2"/>
          <p:cNvSpPr>
            <a:spLocks noGrp="1" noChangeArrowheads="1"/>
          </p:cNvSpPr>
          <p:nvPr>
            <p:ph type="title"/>
          </p:nvPr>
        </p:nvSpPr>
        <p:spPr/>
        <p:txBody>
          <a:bodyPr/>
          <a:lstStyle/>
          <a:p>
            <a:pPr>
              <a:defRPr/>
            </a:pPr>
            <a:r>
              <a:rPr lang="en-US" altLang="en-US" dirty="0"/>
              <a:t>Design Styles</a:t>
            </a:r>
          </a:p>
        </p:txBody>
      </p:sp>
      <p:sp>
        <p:nvSpPr>
          <p:cNvPr id="547843" name="Rectangle 3"/>
          <p:cNvSpPr>
            <a:spLocks noGrp="1" noChangeArrowheads="1"/>
          </p:cNvSpPr>
          <p:nvPr>
            <p:ph type="body" idx="1"/>
          </p:nvPr>
        </p:nvSpPr>
        <p:spPr/>
        <p:txBody>
          <a:bodyPr/>
          <a:lstStyle/>
          <a:p>
            <a:pPr>
              <a:defRPr/>
            </a:pPr>
            <a:r>
              <a:rPr lang="en-US" altLang="en-US" dirty="0"/>
              <a:t>Design Themes – in the ribbon</a:t>
            </a:r>
          </a:p>
          <a:p>
            <a:pPr lvl="1">
              <a:defRPr/>
            </a:pPr>
            <a:r>
              <a:rPr lang="en-US" altLang="en-US" dirty="0"/>
              <a:t>Slide Design</a:t>
            </a:r>
          </a:p>
          <a:p>
            <a:pPr lvl="1">
              <a:defRPr/>
            </a:pPr>
            <a:r>
              <a:rPr lang="en-US" altLang="en-US" dirty="0"/>
              <a:t>Slide Design – Color Scheme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7842"/>
                                        </p:tgtEl>
                                        <p:attrNameLst>
                                          <p:attrName>style.visibility</p:attrName>
                                        </p:attrNameLst>
                                      </p:cBhvr>
                                      <p:to>
                                        <p:strVal val="visible"/>
                                      </p:to>
                                    </p:set>
                                    <p:animEffect transition="in" filter="fade">
                                      <p:cBhvr>
                                        <p:cTn id="7" dur="500"/>
                                        <p:tgtEl>
                                          <p:spTgt spid="547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7843">
                                            <p:txEl>
                                              <p:pRg st="0" end="0"/>
                                            </p:txEl>
                                          </p:spTgt>
                                        </p:tgtEl>
                                        <p:attrNameLst>
                                          <p:attrName>style.visibility</p:attrName>
                                        </p:attrNameLst>
                                      </p:cBhvr>
                                      <p:to>
                                        <p:strVal val="visible"/>
                                      </p:to>
                                    </p:set>
                                    <p:animEffect transition="in" filter="fade">
                                      <p:cBhvr>
                                        <p:cTn id="12" dur="500"/>
                                        <p:tgtEl>
                                          <p:spTgt spid="54784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7843">
                                            <p:txEl>
                                              <p:pRg st="1" end="1"/>
                                            </p:txEl>
                                          </p:spTgt>
                                        </p:tgtEl>
                                        <p:attrNameLst>
                                          <p:attrName>style.visibility</p:attrName>
                                        </p:attrNameLst>
                                      </p:cBhvr>
                                      <p:to>
                                        <p:strVal val="visible"/>
                                      </p:to>
                                    </p:set>
                                    <p:animEffect transition="in" filter="fade">
                                      <p:cBhvr>
                                        <p:cTn id="15" dur="500"/>
                                        <p:tgtEl>
                                          <p:spTgt spid="54784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7843">
                                            <p:txEl>
                                              <p:pRg st="2" end="2"/>
                                            </p:txEl>
                                          </p:spTgt>
                                        </p:tgtEl>
                                        <p:attrNameLst>
                                          <p:attrName>style.visibility</p:attrName>
                                        </p:attrNameLst>
                                      </p:cBhvr>
                                      <p:to>
                                        <p:strVal val="visible"/>
                                      </p:to>
                                    </p:set>
                                    <p:animEffect transition="in" filter="fade">
                                      <p:cBhvr>
                                        <p:cTn id="18"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p:bldP spid="5478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C0AA2A0E-B55E-40AD-A56D-FE6FAA08AA31}" type="slidenum">
              <a:rPr lang="en-US" altLang="en-US"/>
              <a:pPr>
                <a:defRPr/>
              </a:pPr>
              <a:t>19</a:t>
            </a:fld>
            <a:endParaRPr lang="en-US" altLang="en-US" dirty="0"/>
          </a:p>
        </p:txBody>
      </p:sp>
      <p:pic>
        <p:nvPicPr>
          <p:cNvPr id="21507" name="Picture 4" descr="A Bright New Future_CIS"/>
          <p:cNvPicPr>
            <a:picLocks noChangeAspect="1" noChangeArrowheads="1"/>
          </p:cNvPicPr>
          <p:nvPr/>
        </p:nvPicPr>
        <p:blipFill>
          <a:blip r:embed="rId3" cstate="print"/>
          <a:srcRect/>
          <a:stretch>
            <a:fillRect/>
          </a:stretch>
        </p:blipFill>
        <p:spPr bwMode="auto">
          <a:xfrm>
            <a:off x="0" y="1431925"/>
            <a:ext cx="9144000" cy="39068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Text Box 3"/>
          <p:cNvSpPr txBox="1">
            <a:spLocks noChangeArrowheads="1"/>
          </p:cNvSpPr>
          <p:nvPr/>
        </p:nvSpPr>
        <p:spPr bwMode="auto">
          <a:xfrm>
            <a:off x="1066800" y="1524000"/>
            <a:ext cx="7010400" cy="1296988"/>
          </a:xfrm>
          <a:prstGeom prst="rect">
            <a:avLst/>
          </a:prstGeom>
          <a:noFill/>
          <a:ln w="12700">
            <a:noFill/>
            <a:miter lim="800000"/>
            <a:headEnd type="none" w="sm" len="sm"/>
            <a:tailEnd type="none" w="sm" len="sm"/>
          </a:ln>
          <a:effectLst/>
        </p:spPr>
        <p:txBody>
          <a:bodyPr>
            <a:spAutoFit/>
          </a:bodyPr>
          <a:lstStyle/>
          <a:p>
            <a:pPr eaLnBrk="0" hangingPunct="0">
              <a:spcBef>
                <a:spcPct val="50000"/>
              </a:spcBef>
              <a:tabLst>
                <a:tab pos="742950" algn="l"/>
              </a:tabLst>
              <a:defRPr/>
            </a:pPr>
            <a:r>
              <a:rPr kumimoji="0" lang="en-US" altLang="en-US" sz="3800" b="0" dirty="0">
                <a:effectLst>
                  <a:outerShdw blurRad="38100" dist="38100" dir="2700000" algn="tl">
                    <a:srgbClr val="000000"/>
                  </a:outerShdw>
                </a:effectLst>
              </a:rPr>
              <a:t>	PowerPoint</a:t>
            </a:r>
          </a:p>
          <a:p>
            <a:pPr eaLnBrk="0" hangingPunct="0">
              <a:lnSpc>
                <a:spcPct val="50000"/>
              </a:lnSpc>
              <a:tabLst>
                <a:tab pos="742950" algn="l"/>
              </a:tabLst>
              <a:defRPr/>
            </a:pPr>
            <a:r>
              <a:rPr kumimoji="0" lang="en-US" altLang="en-US" sz="8200" b="0" i="1" dirty="0">
                <a:effectLst>
                  <a:outerShdw blurRad="38100" dist="38100" dir="2700000" algn="tl">
                    <a:srgbClr val="000000"/>
                  </a:outerShdw>
                </a:effectLst>
                <a:latin typeface="Garamond" pitchFamily="18" charset="0"/>
              </a:rPr>
              <a:t>Presentation</a:t>
            </a:r>
          </a:p>
        </p:txBody>
      </p:sp>
      <p:sp>
        <p:nvSpPr>
          <p:cNvPr id="413705" name="Text Box 9"/>
          <p:cNvSpPr txBox="1">
            <a:spLocks noChangeArrowheads="1"/>
          </p:cNvSpPr>
          <p:nvPr/>
        </p:nvSpPr>
        <p:spPr bwMode="auto">
          <a:xfrm>
            <a:off x="1066800" y="3657600"/>
            <a:ext cx="7848600" cy="2524125"/>
          </a:xfrm>
          <a:prstGeom prst="rect">
            <a:avLst/>
          </a:prstGeom>
          <a:noFill/>
          <a:ln w="12700">
            <a:noFill/>
            <a:miter lim="800000"/>
            <a:headEnd type="none" w="sm" len="sm"/>
            <a:tailEnd type="none" w="sm" len="sm"/>
          </a:ln>
          <a:effectLst/>
        </p:spPr>
        <p:txBody>
          <a:bodyPr>
            <a:spAutoFit/>
          </a:bodyPr>
          <a:lstStyle/>
          <a:p>
            <a:pPr eaLnBrk="0" hangingPunct="0">
              <a:spcBef>
                <a:spcPct val="50000"/>
              </a:spcBef>
              <a:defRPr/>
            </a:pPr>
            <a:r>
              <a:rPr kumimoji="0" lang="en-US" altLang="en-US" sz="3800" b="0" dirty="0">
                <a:effectLst>
                  <a:outerShdw blurRad="38100" dist="38100" dir="2700000" algn="tl">
                    <a:srgbClr val="000000"/>
                  </a:outerShdw>
                </a:effectLst>
              </a:rPr>
              <a:t>Presentation Posters</a:t>
            </a:r>
          </a:p>
          <a:p>
            <a:pPr lvl="1" eaLnBrk="0" hangingPunct="0">
              <a:spcBef>
                <a:spcPct val="50000"/>
              </a:spcBef>
              <a:defRPr/>
            </a:pPr>
            <a:endParaRPr kumimoji="0" lang="en-US" altLang="en-US" b="0" dirty="0">
              <a:effectLst>
                <a:outerShdw blurRad="38100" dist="38100" dir="2700000" algn="tl">
                  <a:srgbClr val="000000"/>
                </a:outerShdw>
              </a:effectLst>
            </a:endParaRPr>
          </a:p>
          <a:p>
            <a:pPr lvl="1" eaLnBrk="0" hangingPunct="0">
              <a:spcBef>
                <a:spcPct val="50000"/>
              </a:spcBef>
              <a:buFontTx/>
              <a:buChar char="•"/>
              <a:defRPr/>
            </a:pPr>
            <a:endParaRPr kumimoji="0" lang="en-US" altLang="en-US" sz="800" b="0" dirty="0">
              <a:effectLst>
                <a:outerShdw blurRad="38100" dist="38100" dir="2700000" algn="tl">
                  <a:srgbClr val="000000"/>
                </a:outerShdw>
              </a:effectLst>
            </a:endParaRPr>
          </a:p>
          <a:p>
            <a:pPr lvl="1" eaLnBrk="0" hangingPunct="0">
              <a:spcBef>
                <a:spcPct val="50000"/>
              </a:spcBef>
              <a:defRPr/>
            </a:pPr>
            <a:r>
              <a:rPr kumimoji="0" lang="en-US" altLang="en-US" sz="1400" b="0" dirty="0">
                <a:effectLst>
                  <a:outerShdw blurRad="38100" dist="38100" dir="2700000" algn="tl">
                    <a:srgbClr val="000000"/>
                  </a:outerShdw>
                </a:effectLst>
              </a:rPr>
              <a:t>Loren D. J. Baxter, Center for Instructional Services, 817-257-6131</a:t>
            </a:r>
          </a:p>
          <a:p>
            <a:pPr lvl="1" eaLnBrk="0" hangingPunct="0">
              <a:spcBef>
                <a:spcPct val="50000"/>
              </a:spcBef>
              <a:defRPr/>
            </a:pPr>
            <a:endParaRPr kumimoji="0" lang="en-US" altLang="en-US" sz="1400" b="0" dirty="0">
              <a:effectLst>
                <a:outerShdw blurRad="38100" dist="38100" dir="2700000" algn="tl">
                  <a:srgbClr val="000000"/>
                </a:outerShdw>
              </a:effectLst>
            </a:endParaRPr>
          </a:p>
          <a:p>
            <a:pPr lvl="1" eaLnBrk="0" hangingPunct="0">
              <a:spcBef>
                <a:spcPct val="50000"/>
              </a:spcBef>
              <a:defRPr/>
            </a:pPr>
            <a:fld id="{5C703AB9-FD6E-4D8F-B747-384CD9B3798C}" type="datetime1">
              <a:rPr kumimoji="0" lang="en-US" sz="1400" b="0">
                <a:effectLst>
                  <a:outerShdw blurRad="38100" dist="38100" dir="2700000" algn="tl">
                    <a:srgbClr val="000000"/>
                  </a:outerShdw>
                </a:effectLst>
              </a:rPr>
              <a:pPr lvl="1" eaLnBrk="0" hangingPunct="0">
                <a:spcBef>
                  <a:spcPct val="50000"/>
                </a:spcBef>
                <a:defRPr/>
              </a:pPr>
              <a:t>8/25/2011</a:t>
            </a:fld>
            <a:endParaRPr kumimoji="0" lang="en-US" altLang="en-US" sz="1400" b="0" dirty="0">
              <a:effectLst>
                <a:outerShdw blurRad="38100" dist="38100" dir="2700000" algn="tl">
                  <a:srgbClr val="000000"/>
                </a:outerShdw>
              </a:effectLst>
            </a:endParaRPr>
          </a:p>
        </p:txBody>
      </p:sp>
      <p:sp>
        <p:nvSpPr>
          <p:cNvPr id="413706" name="Text Box 10"/>
          <p:cNvSpPr txBox="1">
            <a:spLocks noChangeArrowheads="1"/>
          </p:cNvSpPr>
          <p:nvPr/>
        </p:nvSpPr>
        <p:spPr bwMode="auto">
          <a:xfrm>
            <a:off x="9220200" y="685800"/>
            <a:ext cx="9144000" cy="2713038"/>
          </a:xfrm>
          <a:prstGeom prst="rect">
            <a:avLst/>
          </a:prstGeom>
          <a:noFill/>
          <a:ln w="12700">
            <a:noFill/>
            <a:miter lim="800000"/>
            <a:headEnd type="none" w="sm" len="sm"/>
            <a:tailEnd type="none" w="sm" len="sm"/>
          </a:ln>
        </p:spPr>
        <p:txBody>
          <a:bodyPr>
            <a:spAutoFit/>
          </a:bodyPr>
          <a:lstStyle/>
          <a:p>
            <a:pPr eaLnBrk="0" hangingPunct="0">
              <a:spcBef>
                <a:spcPct val="50000"/>
              </a:spcBef>
              <a:tabLst>
                <a:tab pos="742950" algn="l"/>
              </a:tabLst>
            </a:pPr>
            <a:r>
              <a:rPr kumimoji="0" lang="en-US" altLang="en-US" sz="8200" b="0" dirty="0">
                <a:solidFill>
                  <a:srgbClr val="4D1979"/>
                </a:solidFill>
              </a:rPr>
              <a:t>	  PowerPoint</a:t>
            </a:r>
          </a:p>
          <a:p>
            <a:pPr eaLnBrk="0" hangingPunct="0">
              <a:lnSpc>
                <a:spcPct val="50000"/>
              </a:lnSpc>
              <a:tabLst>
                <a:tab pos="742950" algn="l"/>
              </a:tabLst>
            </a:pPr>
            <a:r>
              <a:rPr kumimoji="0" lang="en-US" altLang="en-US" sz="14500" b="0" i="1" dirty="0">
                <a:solidFill>
                  <a:srgbClr val="4D1979"/>
                </a:solidFill>
                <a:latin typeface="Garamond" pitchFamily="18" charset="0"/>
              </a:rPr>
              <a:t>Presentation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413706">
                                            <p:txEl>
                                              <p:pRg st="0" end="0"/>
                                            </p:txEl>
                                          </p:spTgt>
                                        </p:tgtEl>
                                        <p:attrNameLst>
                                          <p:attrName>style.visibility</p:attrName>
                                        </p:attrNameLst>
                                      </p:cBhvr>
                                      <p:to>
                                        <p:strVal val="visible"/>
                                      </p:to>
                                    </p:set>
                                    <p:anim calcmode="lin" valueType="num">
                                      <p:cBhvr additive="base">
                                        <p:cTn id="7" dur="5000" fill="hold"/>
                                        <p:tgtEl>
                                          <p:spTgt spid="413706">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413706">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413706">
                                            <p:txEl>
                                              <p:pRg st="1" end="1"/>
                                            </p:txEl>
                                          </p:spTgt>
                                        </p:tgtEl>
                                        <p:attrNameLst>
                                          <p:attrName>style.visibility</p:attrName>
                                        </p:attrNameLst>
                                      </p:cBhvr>
                                      <p:to>
                                        <p:strVal val="visible"/>
                                      </p:to>
                                    </p:set>
                                    <p:anim calcmode="lin" valueType="num">
                                      <p:cBhvr additive="base">
                                        <p:cTn id="11" dur="5000" fill="hold"/>
                                        <p:tgtEl>
                                          <p:spTgt spid="413706">
                                            <p:txEl>
                                              <p:pRg st="1" end="1"/>
                                            </p:txEl>
                                          </p:spTgt>
                                        </p:tgtEl>
                                        <p:attrNameLst>
                                          <p:attrName>ppt_x</p:attrName>
                                        </p:attrNameLst>
                                      </p:cBhvr>
                                      <p:tavLst>
                                        <p:tav tm="0">
                                          <p:val>
                                            <p:strVal val="0-#ppt_w/2"/>
                                          </p:val>
                                        </p:tav>
                                        <p:tav tm="100000">
                                          <p:val>
                                            <p:strVal val="#ppt_x"/>
                                          </p:val>
                                        </p:tav>
                                      </p:tavLst>
                                    </p:anim>
                                    <p:anim calcmode="lin" valueType="num">
                                      <p:cBhvr additive="base">
                                        <p:cTn id="12" dur="5000" fill="hold"/>
                                        <p:tgtEl>
                                          <p:spTgt spid="41370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2" presetClass="entr" presetSubtype="2" fill="hold" grpId="0" nodeType="afterEffect">
                                  <p:stCondLst>
                                    <p:cond delay="0"/>
                                  </p:stCondLst>
                                  <p:childTnLst>
                                    <p:set>
                                      <p:cBhvr>
                                        <p:cTn id="15" dur="1" fill="hold">
                                          <p:stCondLst>
                                            <p:cond delay="0"/>
                                          </p:stCondLst>
                                        </p:cTn>
                                        <p:tgtEl>
                                          <p:spTgt spid="413699">
                                            <p:txEl>
                                              <p:pRg st="0" end="0"/>
                                            </p:txEl>
                                          </p:spTgt>
                                        </p:tgtEl>
                                        <p:attrNameLst>
                                          <p:attrName>style.visibility</p:attrName>
                                        </p:attrNameLst>
                                      </p:cBhvr>
                                      <p:to>
                                        <p:strVal val="visible"/>
                                      </p:to>
                                    </p:set>
                                    <p:anim calcmode="lin" valueType="num">
                                      <p:cBhvr additive="base">
                                        <p:cTn id="16" dur="1000" fill="hold"/>
                                        <p:tgtEl>
                                          <p:spTgt spid="413699">
                                            <p:txEl>
                                              <p:pRg st="0" end="0"/>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41369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grpId="0" nodeType="afterEffect">
                                  <p:stCondLst>
                                    <p:cond delay="0"/>
                                  </p:stCondLst>
                                  <p:childTnLst>
                                    <p:set>
                                      <p:cBhvr>
                                        <p:cTn id="20" dur="1" fill="hold">
                                          <p:stCondLst>
                                            <p:cond delay="0"/>
                                          </p:stCondLst>
                                        </p:cTn>
                                        <p:tgtEl>
                                          <p:spTgt spid="413699">
                                            <p:txEl>
                                              <p:pRg st="1" end="1"/>
                                            </p:txEl>
                                          </p:spTgt>
                                        </p:tgtEl>
                                        <p:attrNameLst>
                                          <p:attrName>style.visibility</p:attrName>
                                        </p:attrNameLst>
                                      </p:cBhvr>
                                      <p:to>
                                        <p:strVal val="visible"/>
                                      </p:to>
                                    </p:set>
                                    <p:anim calcmode="lin" valueType="num">
                                      <p:cBhvr additive="base">
                                        <p:cTn id="21" dur="1000" fill="hold"/>
                                        <p:tgtEl>
                                          <p:spTgt spid="413699">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13699">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7000"/>
                            </p:stCondLst>
                            <p:childTnLst>
                              <p:par>
                                <p:cTn id="24" presetID="10" presetClass="entr" presetSubtype="0" fill="hold" grpId="0" nodeType="afterEffect">
                                  <p:stCondLst>
                                    <p:cond delay="1000"/>
                                  </p:stCondLst>
                                  <p:childTnLst>
                                    <p:set>
                                      <p:cBhvr>
                                        <p:cTn id="25" dur="1" fill="hold">
                                          <p:stCondLst>
                                            <p:cond delay="0"/>
                                          </p:stCondLst>
                                        </p:cTn>
                                        <p:tgtEl>
                                          <p:spTgt spid="413705">
                                            <p:txEl>
                                              <p:pRg st="0" end="0"/>
                                            </p:txEl>
                                          </p:spTgt>
                                        </p:tgtEl>
                                        <p:attrNameLst>
                                          <p:attrName>style.visibility</p:attrName>
                                        </p:attrNameLst>
                                      </p:cBhvr>
                                      <p:to>
                                        <p:strVal val="visible"/>
                                      </p:to>
                                    </p:set>
                                    <p:animEffect transition="in" filter="fade">
                                      <p:cBhvr>
                                        <p:cTn id="26" dur="1000"/>
                                        <p:tgtEl>
                                          <p:spTgt spid="413705">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413705">
                                            <p:txEl>
                                              <p:pRg st="3" end="3"/>
                                            </p:txEl>
                                          </p:spTgt>
                                        </p:tgtEl>
                                        <p:attrNameLst>
                                          <p:attrName>style.visibility</p:attrName>
                                        </p:attrNameLst>
                                      </p:cBhvr>
                                      <p:to>
                                        <p:strVal val="visible"/>
                                      </p:to>
                                    </p:set>
                                    <p:animEffect transition="in" filter="fade">
                                      <p:cBhvr>
                                        <p:cTn id="29" dur="2000"/>
                                        <p:tgtEl>
                                          <p:spTgt spid="413705">
                                            <p:txEl>
                                              <p:pRg st="3" end="3"/>
                                            </p:txEl>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413705">
                                            <p:txEl>
                                              <p:pRg st="5" end="5"/>
                                            </p:txEl>
                                          </p:spTgt>
                                        </p:tgtEl>
                                        <p:attrNameLst>
                                          <p:attrName>style.visibility</p:attrName>
                                        </p:attrNameLst>
                                      </p:cBhvr>
                                      <p:to>
                                        <p:strVal val="visible"/>
                                      </p:to>
                                    </p:set>
                                    <p:animEffect transition="in" filter="fade">
                                      <p:cBhvr>
                                        <p:cTn id="32" dur="2000"/>
                                        <p:tgtEl>
                                          <p:spTgt spid="4137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bldLvl="2" autoUpdateAnimBg="0" advAuto="0"/>
      <p:bldP spid="413705" grpId="0" build="p" bldLvl="2" autoUpdateAnimBg="0" advAuto="1000"/>
      <p:bldP spid="41370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562A98-EB3A-4D84-8215-FA821C3F4757}" type="slidenum">
              <a:rPr lang="en-US" altLang="en-US"/>
              <a:pPr>
                <a:defRPr/>
              </a:pPr>
              <a:t>20</a:t>
            </a:fld>
            <a:endParaRPr lang="en-US" altLang="en-US" dirty="0"/>
          </a:p>
        </p:txBody>
      </p:sp>
      <p:sp>
        <p:nvSpPr>
          <p:cNvPr id="581634" name="Rectangle 2"/>
          <p:cNvSpPr>
            <a:spLocks noGrp="1" noChangeArrowheads="1"/>
          </p:cNvSpPr>
          <p:nvPr>
            <p:ph type="title"/>
          </p:nvPr>
        </p:nvSpPr>
        <p:spPr/>
        <p:txBody>
          <a:bodyPr/>
          <a:lstStyle/>
          <a:p>
            <a:pPr>
              <a:defRPr/>
            </a:pPr>
            <a:r>
              <a:rPr lang="en-US" altLang="en-US" sz="4800" dirty="0" smtClean="0"/>
              <a:t>Supplements</a:t>
            </a:r>
            <a:endParaRPr lang="en-US" altLang="en-US" sz="4800" dirty="0"/>
          </a:p>
        </p:txBody>
      </p:sp>
      <p:sp>
        <p:nvSpPr>
          <p:cNvPr id="581635" name="Rectangle 3"/>
          <p:cNvSpPr>
            <a:spLocks noGrp="1" noChangeArrowheads="1"/>
          </p:cNvSpPr>
          <p:nvPr>
            <p:ph type="body" idx="1"/>
          </p:nvPr>
        </p:nvSpPr>
        <p:spPr/>
        <p:txBody>
          <a:bodyPr/>
          <a:lstStyle/>
          <a:p>
            <a:pPr>
              <a:spcAft>
                <a:spcPts val="600"/>
              </a:spcAft>
              <a:defRPr/>
            </a:pPr>
            <a:r>
              <a:rPr lang="en-US" altLang="en-US" dirty="0"/>
              <a:t>Take a Memory</a:t>
            </a:r>
          </a:p>
          <a:p>
            <a:pPr>
              <a:spcAft>
                <a:spcPts val="600"/>
              </a:spcAft>
              <a:defRPr/>
            </a:pPr>
            <a:r>
              <a:rPr lang="en-US" altLang="en-US" dirty="0"/>
              <a:t>Printed Handouts – Summary Information</a:t>
            </a:r>
          </a:p>
          <a:p>
            <a:pPr>
              <a:spcAft>
                <a:spcPts val="600"/>
              </a:spcAft>
              <a:defRPr/>
            </a:pPr>
            <a:r>
              <a:rPr lang="en-US" altLang="en-US" dirty="0"/>
              <a:t>Print Notes Pages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fade">
                                      <p:cBhvr>
                                        <p:cTn id="7" dur="500"/>
                                        <p:tgtEl>
                                          <p:spTgt spid="5816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1635">
                                            <p:txEl>
                                              <p:pRg st="0" end="0"/>
                                            </p:txEl>
                                          </p:spTgt>
                                        </p:tgtEl>
                                        <p:attrNameLst>
                                          <p:attrName>style.visibility</p:attrName>
                                        </p:attrNameLst>
                                      </p:cBhvr>
                                      <p:to>
                                        <p:strVal val="visible"/>
                                      </p:to>
                                    </p:set>
                                    <p:animEffect transition="in" filter="fade">
                                      <p:cBhvr>
                                        <p:cTn id="11" dur="500"/>
                                        <p:tgtEl>
                                          <p:spTgt spid="5816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81635">
                                            <p:txEl>
                                              <p:pRg st="1" end="1"/>
                                            </p:txEl>
                                          </p:spTgt>
                                        </p:tgtEl>
                                        <p:attrNameLst>
                                          <p:attrName>style.visibility</p:attrName>
                                        </p:attrNameLst>
                                      </p:cBhvr>
                                      <p:to>
                                        <p:strVal val="visible"/>
                                      </p:to>
                                    </p:set>
                                    <p:animEffect transition="in" filter="fade">
                                      <p:cBhvr>
                                        <p:cTn id="16" dur="500"/>
                                        <p:tgtEl>
                                          <p:spTgt spid="5816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81635">
                                            <p:txEl>
                                              <p:pRg st="2" end="2"/>
                                            </p:txEl>
                                          </p:spTgt>
                                        </p:tgtEl>
                                        <p:attrNameLst>
                                          <p:attrName>style.visibility</p:attrName>
                                        </p:attrNameLst>
                                      </p:cBhvr>
                                      <p:to>
                                        <p:strVal val="visible"/>
                                      </p:to>
                                    </p:set>
                                    <p:animEffect transition="in" filter="fade">
                                      <p:cBhvr>
                                        <p:cTn id="21" dur="500"/>
                                        <p:tgtEl>
                                          <p:spTgt spid="581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p:bldP spid="581635"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3AC76F4-F490-40C7-AB8C-ECB9989581C8}" type="slidenum">
              <a:rPr lang="en-US" altLang="en-US"/>
              <a:pPr>
                <a:defRPr/>
              </a:pPr>
              <a:t>21</a:t>
            </a:fld>
            <a:endParaRPr lang="en-US" altLang="en-US" dirty="0"/>
          </a:p>
        </p:txBody>
      </p:sp>
      <p:sp>
        <p:nvSpPr>
          <p:cNvPr id="583682" name="Rectangle 2"/>
          <p:cNvSpPr>
            <a:spLocks noGrp="1" noChangeArrowheads="1"/>
          </p:cNvSpPr>
          <p:nvPr>
            <p:ph type="title"/>
          </p:nvPr>
        </p:nvSpPr>
        <p:spPr/>
        <p:txBody>
          <a:bodyPr/>
          <a:lstStyle/>
          <a:p>
            <a:pPr>
              <a:defRPr/>
            </a:pPr>
            <a:r>
              <a:rPr lang="en-US" altLang="en-US" dirty="0"/>
              <a:t>Multimedia</a:t>
            </a:r>
          </a:p>
        </p:txBody>
      </p:sp>
      <p:sp>
        <p:nvSpPr>
          <p:cNvPr id="583683" name="Rectangle 3"/>
          <p:cNvSpPr>
            <a:spLocks noGrp="1" noChangeArrowheads="1"/>
          </p:cNvSpPr>
          <p:nvPr>
            <p:ph type="body" idx="1"/>
          </p:nvPr>
        </p:nvSpPr>
        <p:spPr/>
        <p:txBody>
          <a:bodyPr/>
          <a:lstStyle/>
          <a:p>
            <a:pPr>
              <a:spcAft>
                <a:spcPts val="600"/>
              </a:spcAft>
              <a:defRPr/>
            </a:pPr>
            <a:r>
              <a:rPr lang="en-US" altLang="en-US" dirty="0"/>
              <a:t>Audio</a:t>
            </a:r>
          </a:p>
          <a:p>
            <a:pPr>
              <a:spcAft>
                <a:spcPts val="600"/>
              </a:spcAft>
              <a:defRPr/>
            </a:pPr>
            <a:r>
              <a:rPr lang="en-US" altLang="en-US" dirty="0"/>
              <a:t>Video</a:t>
            </a:r>
          </a:p>
          <a:p>
            <a:pPr>
              <a:spcAft>
                <a:spcPts val="600"/>
              </a:spcAft>
              <a:defRPr/>
            </a:pPr>
            <a:r>
              <a:rPr lang="en-US" altLang="en-US" dirty="0"/>
              <a:t>Hyperlinks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682"/>
                                        </p:tgtEl>
                                        <p:attrNameLst>
                                          <p:attrName>style.visibility</p:attrName>
                                        </p:attrNameLst>
                                      </p:cBhvr>
                                      <p:to>
                                        <p:strVal val="visible"/>
                                      </p:to>
                                    </p:set>
                                    <p:animEffect transition="in" filter="fade">
                                      <p:cBhvr>
                                        <p:cTn id="7" dur="500"/>
                                        <p:tgtEl>
                                          <p:spTgt spid="5836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3683">
                                            <p:txEl>
                                              <p:pRg st="0" end="0"/>
                                            </p:txEl>
                                          </p:spTgt>
                                        </p:tgtEl>
                                        <p:attrNameLst>
                                          <p:attrName>style.visibility</p:attrName>
                                        </p:attrNameLst>
                                      </p:cBhvr>
                                      <p:to>
                                        <p:strVal val="visible"/>
                                      </p:to>
                                    </p:set>
                                    <p:animEffect transition="in" filter="fade">
                                      <p:cBhvr>
                                        <p:cTn id="11" dur="500"/>
                                        <p:tgtEl>
                                          <p:spTgt spid="5836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83683">
                                            <p:txEl>
                                              <p:pRg st="1" end="1"/>
                                            </p:txEl>
                                          </p:spTgt>
                                        </p:tgtEl>
                                        <p:attrNameLst>
                                          <p:attrName>style.visibility</p:attrName>
                                        </p:attrNameLst>
                                      </p:cBhvr>
                                      <p:to>
                                        <p:strVal val="visible"/>
                                      </p:to>
                                    </p:set>
                                    <p:animEffect transition="in" filter="fade">
                                      <p:cBhvr>
                                        <p:cTn id="16" dur="500"/>
                                        <p:tgtEl>
                                          <p:spTgt spid="5836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83683">
                                            <p:txEl>
                                              <p:pRg st="2" end="2"/>
                                            </p:txEl>
                                          </p:spTgt>
                                        </p:tgtEl>
                                        <p:attrNameLst>
                                          <p:attrName>style.visibility</p:attrName>
                                        </p:attrNameLst>
                                      </p:cBhvr>
                                      <p:to>
                                        <p:strVal val="visible"/>
                                      </p:to>
                                    </p:set>
                                    <p:animEffect transition="in" filter="fade">
                                      <p:cBhvr>
                                        <p:cTn id="21" dur="500"/>
                                        <p:tgtEl>
                                          <p:spTgt spid="583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p:bldP spid="58368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6854632-2AA3-4C9F-A1D8-22F2FC089622}" type="slidenum">
              <a:rPr lang="en-US" altLang="en-US"/>
              <a:pPr>
                <a:defRPr/>
              </a:pPr>
              <a:t>22</a:t>
            </a:fld>
            <a:endParaRPr lang="en-US" altLang="en-US" dirty="0"/>
          </a:p>
        </p:txBody>
      </p:sp>
      <p:sp>
        <p:nvSpPr>
          <p:cNvPr id="472072" name="Rectangle 8"/>
          <p:cNvSpPr>
            <a:spLocks noGrp="1" noChangeArrowheads="1"/>
          </p:cNvSpPr>
          <p:nvPr>
            <p:ph type="title"/>
          </p:nvPr>
        </p:nvSpPr>
        <p:spPr/>
        <p:txBody>
          <a:bodyPr/>
          <a:lstStyle/>
          <a:p>
            <a:pPr>
              <a:defRPr/>
            </a:pPr>
            <a:r>
              <a:rPr lang="en-US" altLang="en-US" dirty="0" smtClean="0"/>
              <a:t>Cost and Lead Time</a:t>
            </a:r>
            <a:endParaRPr lang="en-US" altLang="en-US" dirty="0"/>
          </a:p>
        </p:txBody>
      </p:sp>
      <p:sp>
        <p:nvSpPr>
          <p:cNvPr id="472073" name="Rectangle 9"/>
          <p:cNvSpPr>
            <a:spLocks noGrp="1" noChangeArrowheads="1"/>
          </p:cNvSpPr>
          <p:nvPr>
            <p:ph type="body" idx="1"/>
          </p:nvPr>
        </p:nvSpPr>
        <p:spPr>
          <a:xfrm>
            <a:off x="685800" y="1981200"/>
            <a:ext cx="8229600" cy="4114800"/>
          </a:xfrm>
        </p:spPr>
        <p:txBody>
          <a:bodyPr/>
          <a:lstStyle/>
          <a:p>
            <a:pPr>
              <a:spcAft>
                <a:spcPts val="600"/>
              </a:spcAft>
              <a:defRPr/>
            </a:pPr>
            <a:r>
              <a:rPr lang="en-US" altLang="en-US" dirty="0"/>
              <a:t>Templates</a:t>
            </a:r>
          </a:p>
          <a:p>
            <a:pPr>
              <a:spcAft>
                <a:spcPts val="600"/>
              </a:spcAft>
              <a:defRPr/>
            </a:pPr>
            <a:r>
              <a:rPr lang="en-US" altLang="en-US" dirty="0"/>
              <a:t>Cost is based on materials recovery</a:t>
            </a:r>
          </a:p>
          <a:p>
            <a:pPr lvl="1">
              <a:spcAft>
                <a:spcPts val="1200"/>
              </a:spcAft>
              <a:defRPr/>
            </a:pPr>
            <a:r>
              <a:rPr lang="en-US" altLang="en-US" dirty="0" smtClean="0"/>
              <a:t>Check</a:t>
            </a:r>
          </a:p>
          <a:p>
            <a:pPr lvl="1">
              <a:spcAft>
                <a:spcPts val="1200"/>
              </a:spcAft>
              <a:defRPr/>
            </a:pPr>
            <a:r>
              <a:rPr lang="en-US" altLang="en-US" dirty="0" smtClean="0"/>
              <a:t>Cash</a:t>
            </a:r>
            <a:endParaRPr lang="en-US" altLang="en-US" dirty="0"/>
          </a:p>
          <a:p>
            <a:pPr>
              <a:spcAft>
                <a:spcPts val="600"/>
              </a:spcAft>
              <a:defRPr/>
            </a:pPr>
            <a:r>
              <a:rPr lang="en-US" altLang="en-US" dirty="0"/>
              <a:t>Lead Time: Three to five business days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2072">
                                            <p:txEl>
                                              <p:pRg st="0" end="0"/>
                                            </p:txEl>
                                          </p:spTgt>
                                        </p:tgtEl>
                                        <p:attrNameLst>
                                          <p:attrName>style.visibility</p:attrName>
                                        </p:attrNameLst>
                                      </p:cBhvr>
                                      <p:to>
                                        <p:strVal val="visible"/>
                                      </p:to>
                                    </p:set>
                                    <p:animEffect transition="in" filter="wipe(right)">
                                      <p:cBhvr>
                                        <p:cTn id="7" dur="500"/>
                                        <p:tgtEl>
                                          <p:spTgt spid="472072">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720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207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20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20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2" grpId="0" build="p" autoUpdateAnimBg="0" advAuto="0"/>
      <p:bldP spid="47207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AE4327-39BD-4B87-82CC-57F7C6D95A0B}" type="slidenum">
              <a:rPr lang="en-US" altLang="en-US"/>
              <a:pPr>
                <a:defRPr/>
              </a:pPr>
              <a:t>23</a:t>
            </a:fld>
            <a:endParaRPr lang="en-US" altLang="en-US" dirty="0"/>
          </a:p>
        </p:txBody>
      </p:sp>
      <p:sp>
        <p:nvSpPr>
          <p:cNvPr id="472072" name="Rectangle 8"/>
          <p:cNvSpPr>
            <a:spLocks noGrp="1" noChangeArrowheads="1"/>
          </p:cNvSpPr>
          <p:nvPr>
            <p:ph type="title"/>
          </p:nvPr>
        </p:nvSpPr>
        <p:spPr/>
        <p:txBody>
          <a:bodyPr/>
          <a:lstStyle/>
          <a:p>
            <a:pPr>
              <a:defRPr/>
            </a:pPr>
            <a:r>
              <a:rPr lang="en-US" altLang="en-US" dirty="0"/>
              <a:t>Conclusion</a:t>
            </a:r>
          </a:p>
        </p:txBody>
      </p:sp>
      <p:sp>
        <p:nvSpPr>
          <p:cNvPr id="472073" name="Rectangle 9"/>
          <p:cNvSpPr>
            <a:spLocks noGrp="1" noChangeArrowheads="1"/>
          </p:cNvSpPr>
          <p:nvPr>
            <p:ph type="body" idx="1"/>
          </p:nvPr>
        </p:nvSpPr>
        <p:spPr>
          <a:xfrm>
            <a:off x="685800" y="1981200"/>
            <a:ext cx="8229600" cy="4114800"/>
          </a:xfrm>
        </p:spPr>
        <p:txBody>
          <a:bodyPr/>
          <a:lstStyle/>
          <a:p>
            <a:pPr>
              <a:spcAft>
                <a:spcPts val="800"/>
              </a:spcAft>
              <a:defRPr/>
            </a:pPr>
            <a:r>
              <a:rPr lang="en-US" altLang="en-US" dirty="0"/>
              <a:t>Clean, easy to read, and easy to see.</a:t>
            </a:r>
          </a:p>
          <a:p>
            <a:pPr>
              <a:spcAft>
                <a:spcPts val="800"/>
              </a:spcAft>
              <a:defRPr/>
            </a:pPr>
            <a:r>
              <a:rPr lang="en-US" altLang="en-US" dirty="0"/>
              <a:t>Graphics, art and other media for emphasis.</a:t>
            </a:r>
          </a:p>
          <a:p>
            <a:pPr>
              <a:spcAft>
                <a:spcPts val="800"/>
              </a:spcAft>
              <a:defRPr/>
            </a:pPr>
            <a:r>
              <a:rPr lang="en-US" altLang="en-US" dirty="0"/>
              <a:t>Plan, prepare and practice.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72072">
                                            <p:txEl>
                                              <p:pRg st="0" end="0"/>
                                            </p:txEl>
                                          </p:spTgt>
                                        </p:tgtEl>
                                        <p:attrNameLst>
                                          <p:attrName>style.visibility</p:attrName>
                                        </p:attrNameLst>
                                      </p:cBhvr>
                                      <p:to>
                                        <p:strVal val="visible"/>
                                      </p:to>
                                    </p:set>
                                    <p:animEffect transition="in" filter="wipe(right)">
                                      <p:cBhvr>
                                        <p:cTn id="7" dur="500"/>
                                        <p:tgtEl>
                                          <p:spTgt spid="472072">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720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2" grpId="0" build="p" autoUpdateAnimBg="0" advAuto="0"/>
      <p:bldP spid="47207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40" name="Rectangle 4"/>
          <p:cNvSpPr>
            <a:spLocks noGrp="1" noChangeArrowheads="1"/>
          </p:cNvSpPr>
          <p:nvPr>
            <p:ph type="title"/>
          </p:nvPr>
        </p:nvSpPr>
        <p:spPr>
          <a:xfrm>
            <a:off x="533400" y="533400"/>
            <a:ext cx="8001000" cy="1143000"/>
          </a:xfrm>
        </p:spPr>
        <p:txBody>
          <a:bodyPr/>
          <a:lstStyle/>
          <a:p>
            <a:pPr>
              <a:defRPr/>
            </a:pPr>
            <a:r>
              <a:rPr lang="en-US" altLang="en-US" sz="5200" dirty="0"/>
              <a:t>Resources</a:t>
            </a:r>
          </a:p>
        </p:txBody>
      </p:sp>
      <p:sp>
        <p:nvSpPr>
          <p:cNvPr id="347141" name="Rectangle 5"/>
          <p:cNvSpPr>
            <a:spLocks noGrp="1" noChangeArrowheads="1"/>
          </p:cNvSpPr>
          <p:nvPr>
            <p:ph type="body" idx="1"/>
          </p:nvPr>
        </p:nvSpPr>
        <p:spPr>
          <a:xfrm>
            <a:off x="685800" y="1981200"/>
            <a:ext cx="7772400" cy="4876800"/>
          </a:xfrm>
        </p:spPr>
        <p:txBody>
          <a:bodyPr/>
          <a:lstStyle/>
          <a:p>
            <a:pPr>
              <a:defRPr/>
            </a:pPr>
            <a:r>
              <a:rPr lang="en-US" altLang="en-US" dirty="0"/>
              <a:t>More </a:t>
            </a:r>
            <a:r>
              <a:rPr lang="en-US" altLang="en-US" dirty="0"/>
              <a:t>PowerPoint</a:t>
            </a:r>
            <a:r>
              <a:rPr lang="en-US" altLang="en-US" i="1" dirty="0"/>
              <a:t>ers</a:t>
            </a:r>
            <a:r>
              <a:rPr lang="en-US" altLang="en-US" i="1" dirty="0"/>
              <a:t> </a:t>
            </a:r>
            <a:r>
              <a:rPr lang="en-US" altLang="en-US" dirty="0"/>
              <a:t>...</a:t>
            </a:r>
          </a:p>
          <a:p>
            <a:pPr lvl="1">
              <a:defRPr/>
            </a:pPr>
            <a:r>
              <a:rPr lang="en-US" altLang="en-US" dirty="0"/>
              <a:t>Microsoft Office PowerPoint Help</a:t>
            </a:r>
            <a:br>
              <a:rPr lang="en-US" altLang="en-US" dirty="0"/>
            </a:br>
            <a:r>
              <a:rPr lang="en-US" altLang="en-US" sz="1800" dirty="0">
                <a:effectLst/>
              </a:rPr>
              <a:t>(F1 then </a:t>
            </a:r>
            <a:r>
              <a:rPr lang="en-US" altLang="en-US" sz="1800" dirty="0" smtClean="0">
                <a:effectLst/>
              </a:rPr>
              <a:t>enter a search term)</a:t>
            </a:r>
            <a:endParaRPr lang="en-US" altLang="en-US" sz="1800" dirty="0">
              <a:effectLst/>
            </a:endParaRPr>
          </a:p>
          <a:p>
            <a:pPr lvl="1">
              <a:defRPr/>
            </a:pPr>
            <a:r>
              <a:rPr lang="en-US" altLang="en-US" dirty="0"/>
              <a:t>TCU Related</a:t>
            </a:r>
          </a:p>
          <a:p>
            <a:pPr lvl="2">
              <a:buFont typeface="Monotype Sorts" charset="2"/>
              <a:buChar char="ü"/>
              <a:defRPr/>
            </a:pPr>
            <a:r>
              <a:rPr lang="en-US" altLang="en-US" dirty="0" smtClean="0"/>
              <a:t>http://www.ic.tcu.edu/writing/stu_graphics.asp</a:t>
            </a:r>
            <a:endParaRPr lang="en-US" altLang="en-US" sz="2000" dirty="0"/>
          </a:p>
          <a:p>
            <a:pPr lvl="1">
              <a:buFont typeface="Monotype Sorts" charset="2"/>
              <a:buChar char="ü"/>
              <a:defRPr/>
            </a:pPr>
            <a:r>
              <a:rPr lang="en-US" altLang="en-US" dirty="0"/>
              <a:t>Other resources</a:t>
            </a:r>
          </a:p>
          <a:p>
            <a:pPr lvl="2">
              <a:buFont typeface="Monotype Sorts" charset="2"/>
              <a:buChar char="ü"/>
              <a:defRPr/>
            </a:pPr>
            <a:r>
              <a:rPr lang="en-US" altLang="en-US" sz="2000" dirty="0"/>
              <a:t>http://www.abitbetter.com/powertips.htm</a:t>
            </a:r>
          </a:p>
          <a:p>
            <a:pPr lvl="2">
              <a:buFont typeface="Monotype Sorts" charset="2"/>
              <a:buChar char="ü"/>
              <a:defRPr/>
            </a:pPr>
            <a:r>
              <a:rPr lang="en-US" altLang="en-US" sz="2000" dirty="0"/>
              <a:t>http://www.actden.com/pp/</a:t>
            </a:r>
          </a:p>
          <a:p>
            <a:pPr lvl="2">
              <a:buFont typeface="Monotype Sorts" charset="2"/>
              <a:buChar char="ü"/>
              <a:defRPr/>
            </a:pPr>
            <a:r>
              <a:rPr lang="en-US" altLang="en-US" sz="2000" dirty="0"/>
              <a:t>http://www.rdpslides.com/pptools/</a:t>
            </a:r>
          </a:p>
          <a:p>
            <a:pPr lvl="2">
              <a:buFont typeface="Monotype Sorts" charset="2"/>
              <a:buChar char="ü"/>
              <a:defRPr/>
            </a:pPr>
            <a:r>
              <a:rPr lang="en-US" altLang="en-US" sz="2000" dirty="0"/>
              <a:t>http://www.soniacoleman.com/Tutorials/tutorials.htm</a:t>
            </a: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wipe(right)">
                                      <p:cBhvr>
                                        <p:cTn id="7" dur="500"/>
                                        <p:tgtEl>
                                          <p:spTgt spid="347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7141"/>
                                        </p:tgtEl>
                                        <p:attrNameLst>
                                          <p:attrName>style.visibility</p:attrName>
                                        </p:attrNameLst>
                                      </p:cBhvr>
                                      <p:to>
                                        <p:strVal val="visible"/>
                                      </p:to>
                                    </p:set>
                                    <p:animEffect transition="in" filter="wipe(right)">
                                      <p:cBhvr>
                                        <p:cTn id="12" dur="500"/>
                                        <p:tgtEl>
                                          <p:spTgt spid="3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utoUpdateAnimBg="0"/>
      <p:bldP spid="347141" grpId="0"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40" name="Rectangle 4"/>
          <p:cNvSpPr>
            <a:spLocks noGrp="1" noChangeArrowheads="1"/>
          </p:cNvSpPr>
          <p:nvPr>
            <p:ph type="title"/>
          </p:nvPr>
        </p:nvSpPr>
        <p:spPr>
          <a:xfrm>
            <a:off x="533400" y="533400"/>
            <a:ext cx="8001000" cy="1143000"/>
          </a:xfrm>
        </p:spPr>
        <p:txBody>
          <a:bodyPr/>
          <a:lstStyle/>
          <a:p>
            <a:pPr>
              <a:defRPr/>
            </a:pPr>
            <a:r>
              <a:rPr lang="en-US" altLang="en-US" sz="5200" dirty="0"/>
              <a:t>Resources</a:t>
            </a:r>
          </a:p>
        </p:txBody>
      </p:sp>
      <p:sp>
        <p:nvSpPr>
          <p:cNvPr id="347141" name="Rectangle 5"/>
          <p:cNvSpPr>
            <a:spLocks noGrp="1" noChangeArrowheads="1"/>
          </p:cNvSpPr>
          <p:nvPr>
            <p:ph type="body" idx="1"/>
          </p:nvPr>
        </p:nvSpPr>
        <p:spPr>
          <a:xfrm>
            <a:off x="685800" y="1981200"/>
            <a:ext cx="8229600" cy="4876800"/>
          </a:xfrm>
        </p:spPr>
        <p:txBody>
          <a:bodyPr/>
          <a:lstStyle/>
          <a:p>
            <a:pPr>
              <a:defRPr/>
            </a:pPr>
            <a:r>
              <a:rPr lang="en-US" altLang="en-US" dirty="0" smtClean="0"/>
              <a:t>Science-related resources</a:t>
            </a:r>
          </a:p>
          <a:p>
            <a:pPr lvl="1">
              <a:defRPr/>
            </a:pPr>
            <a:r>
              <a:rPr lang="en-US" altLang="en-US" sz="1600" dirty="0" smtClean="0">
                <a:hlinkClick r:id="rId3"/>
              </a:rPr>
              <a:t>http://www.swarthmore.edu/NatSci/cpurrin1/posteradvice.htm</a:t>
            </a:r>
            <a:r>
              <a:rPr lang="en-US" altLang="en-US" sz="1600" dirty="0" smtClean="0"/>
              <a:t> </a:t>
            </a:r>
          </a:p>
          <a:p>
            <a:pPr lvl="1">
              <a:defRPr/>
            </a:pPr>
            <a:r>
              <a:rPr lang="en-US" altLang="en-US" sz="1600" dirty="0" smtClean="0">
                <a:hlinkClick r:id="rId4"/>
              </a:rPr>
              <a:t>http</a:t>
            </a:r>
            <a:r>
              <a:rPr lang="en-US" altLang="en-US" sz="1600" dirty="0">
                <a:hlinkClick r:id="rId4"/>
              </a:rPr>
              <a:t>://</a:t>
            </a:r>
            <a:r>
              <a:rPr lang="en-US" altLang="en-US" sz="1600" dirty="0" smtClean="0">
                <a:hlinkClick r:id="rId4"/>
              </a:rPr>
              <a:t>www.writing.engr.psu.edu/posters.html</a:t>
            </a:r>
            <a:endParaRPr lang="en-US" altLang="en-US" sz="1600" dirty="0"/>
          </a:p>
          <a:p>
            <a:pPr lvl="1">
              <a:defRPr/>
            </a:pPr>
            <a:r>
              <a:rPr lang="en-US" altLang="en-US" sz="1600" dirty="0" smtClean="0">
                <a:hlinkClick r:id="rId5"/>
              </a:rPr>
              <a:t>http</a:t>
            </a:r>
            <a:r>
              <a:rPr lang="en-US" altLang="en-US" sz="1600" dirty="0">
                <a:hlinkClick r:id="rId5"/>
              </a:rPr>
              <a:t>://</a:t>
            </a:r>
            <a:r>
              <a:rPr lang="en-US" altLang="en-US" sz="1600" dirty="0" smtClean="0">
                <a:hlinkClick r:id="rId5"/>
              </a:rPr>
              <a:t>www.ncsu.edu/project/posters/NewSite/Resources.html</a:t>
            </a:r>
            <a:r>
              <a:rPr lang="en-US" altLang="en-US" sz="1600" dirty="0" smtClean="0"/>
              <a:t> - University level scientific posters, samples, good bibliography.</a:t>
            </a:r>
            <a:endParaRPr lang="en-US" altLang="en-US" sz="1600" dirty="0"/>
          </a:p>
          <a:p>
            <a:pPr lvl="1">
              <a:defRPr/>
            </a:pPr>
            <a:r>
              <a:rPr lang="en-US" altLang="en-US" sz="1600" dirty="0" smtClean="0">
                <a:hlinkClick r:id="rId6"/>
              </a:rPr>
              <a:t>http</a:t>
            </a:r>
            <a:r>
              <a:rPr lang="en-US" altLang="en-US" sz="1600" dirty="0">
                <a:hlinkClick r:id="rId6"/>
              </a:rPr>
              <a:t>://www.posterpresentations.com/html/free_poster_templates.html</a:t>
            </a:r>
            <a:r>
              <a:rPr lang="en-US" altLang="en-US" sz="1600" dirty="0"/>
              <a:t> </a:t>
            </a:r>
            <a:r>
              <a:rPr lang="en-US" altLang="en-US" sz="1600" dirty="0" smtClean="0"/>
              <a:t>- Downloadable templates </a:t>
            </a:r>
            <a:endParaRPr lang="en-US" altLang="en-US" sz="1600" dirty="0"/>
          </a:p>
          <a:p>
            <a:pPr lvl="1">
              <a:defRPr/>
            </a:pPr>
            <a:r>
              <a:rPr lang="en-US" altLang="en-US" sz="1600" dirty="0" smtClean="0">
                <a:hlinkClick r:id="rId7"/>
              </a:rPr>
              <a:t>http</a:t>
            </a:r>
            <a:r>
              <a:rPr lang="en-US" altLang="en-US" sz="1600" dirty="0">
                <a:hlinkClick r:id="rId7"/>
              </a:rPr>
              <a:t>://www.the-aps.org/careers/careers1/GradProf/gposter.htm</a:t>
            </a:r>
            <a:r>
              <a:rPr lang="en-US" altLang="en-US" sz="1600" dirty="0"/>
              <a:t> - </a:t>
            </a:r>
            <a:r>
              <a:rPr lang="en-US" altLang="en-US" sz="1600" dirty="0" smtClean="0"/>
              <a:t>Presentation and research posters from the American Physiological Society.</a:t>
            </a:r>
            <a:endParaRPr lang="en-US" altLang="en-US" sz="1600" dirty="0"/>
          </a:p>
          <a:p>
            <a:pPr lvl="1">
              <a:defRPr/>
            </a:pPr>
            <a:r>
              <a:rPr lang="en-US" altLang="en-US" sz="1600" dirty="0">
                <a:hlinkClick r:id="rId8"/>
              </a:rPr>
              <a:t>http://www.kumc.edu/SAH/OTEd/jradel/Poster_Presentations/PstrStart.html</a:t>
            </a:r>
            <a:r>
              <a:rPr lang="en-US" altLang="en-US" sz="1600" dirty="0"/>
              <a:t> - </a:t>
            </a:r>
            <a:r>
              <a:rPr lang="en-US" altLang="en-US" sz="1600" dirty="0" smtClean="0"/>
              <a:t>Html-based tutorial developed by a University of Kansas Professor.</a:t>
            </a:r>
            <a:endParaRPr lang="en-US" altLang="en-US" sz="1600" dirty="0"/>
          </a:p>
          <a:p>
            <a:pPr lvl="1">
              <a:defRPr/>
            </a:pPr>
            <a:r>
              <a:rPr lang="en-US" altLang="en-US" sz="1600" dirty="0" smtClean="0">
                <a:hlinkClick r:id="rId9"/>
              </a:rPr>
              <a:t>http</a:t>
            </a:r>
            <a:r>
              <a:rPr lang="en-US" altLang="en-US" sz="1600" dirty="0">
                <a:hlinkClick r:id="rId9"/>
              </a:rPr>
              <a:t>://www.jyi.org/SCC/Article.php?articleNum=106</a:t>
            </a:r>
            <a:r>
              <a:rPr lang="en-US" altLang="en-US" sz="1600" dirty="0"/>
              <a:t> – Content to include</a:t>
            </a:r>
          </a:p>
          <a:p>
            <a:pPr lvl="1">
              <a:defRPr/>
            </a:pPr>
            <a:r>
              <a:rPr lang="en-US" altLang="en-US" sz="1600" dirty="0" smtClean="0">
                <a:hlinkClick r:id="rId10"/>
              </a:rPr>
              <a:t>http</a:t>
            </a:r>
            <a:r>
              <a:rPr lang="en-US" altLang="en-US" sz="1600" dirty="0">
                <a:hlinkClick r:id="rId10"/>
              </a:rPr>
              <a:t>://www.biophysics.org/education/block.pdf</a:t>
            </a:r>
            <a:r>
              <a:rPr lang="en-US" altLang="en-US" sz="1600" dirty="0"/>
              <a:t> - </a:t>
            </a:r>
            <a:r>
              <a:rPr lang="en-US" altLang="en-US" sz="1600" dirty="0" smtClean="0"/>
              <a:t>Do’s </a:t>
            </a:r>
            <a:r>
              <a:rPr lang="en-US" altLang="en-US" sz="1600" dirty="0"/>
              <a:t>and </a:t>
            </a:r>
            <a:r>
              <a:rPr lang="en-US" altLang="en-US" sz="1600" dirty="0" smtClean="0"/>
              <a:t>Don’ts with rationale.</a:t>
            </a:r>
          </a:p>
          <a:p>
            <a:pPr lvl="2">
              <a:defRPr/>
            </a:pPr>
            <a:r>
              <a:rPr lang="en-US" altLang="en-US" sz="1400" dirty="0" smtClean="0">
                <a:hlinkClick r:id="rId11"/>
              </a:rPr>
              <a:t>http://www.sciencepresentations.com/</a:t>
            </a:r>
            <a:r>
              <a:rPr lang="en-US" altLang="en-US" sz="1400" dirty="0" smtClean="0"/>
              <a:t> - Pay site</a:t>
            </a:r>
          </a:p>
          <a:p>
            <a:pPr lvl="2">
              <a:defRPr/>
            </a:pPr>
            <a:r>
              <a:rPr lang="en-US" altLang="en-US" sz="1400" dirty="0" smtClean="0">
                <a:hlinkClick r:id="rId12"/>
              </a:rPr>
              <a:t>http://phdposters.com/</a:t>
            </a:r>
            <a:r>
              <a:rPr lang="en-US" altLang="en-US" sz="1400" dirty="0" smtClean="0"/>
              <a:t> - Pay site</a:t>
            </a: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47140"/>
                                        </p:tgtEl>
                                        <p:attrNameLst>
                                          <p:attrName>style.visibility</p:attrName>
                                        </p:attrNameLst>
                                      </p:cBhvr>
                                      <p:to>
                                        <p:strVal val="visible"/>
                                      </p:to>
                                    </p:set>
                                    <p:animEffect transition="in" filter="wipe(right)">
                                      <p:cBhvr>
                                        <p:cTn id="7" dur="500"/>
                                        <p:tgtEl>
                                          <p:spTgt spid="347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7141"/>
                                        </p:tgtEl>
                                        <p:attrNameLst>
                                          <p:attrName>style.visibility</p:attrName>
                                        </p:attrNameLst>
                                      </p:cBhvr>
                                      <p:to>
                                        <p:strVal val="visible"/>
                                      </p:to>
                                    </p:set>
                                    <p:animEffect transition="in" filter="wipe(right)">
                                      <p:cBhvr>
                                        <p:cTn id="12" dur="500"/>
                                        <p:tgtEl>
                                          <p:spTgt spid="3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utoUpdateAnimBg="0"/>
      <p:bldP spid="347141" grpId="0" bldLvl="4"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04800" y="3733800"/>
            <a:ext cx="8534400" cy="9540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b="0" dirty="0"/>
              <a:t>Created by </a:t>
            </a:r>
            <a:r>
              <a:rPr lang="en-US" sz="1400" b="0" dirty="0">
                <a:hlinkClick r:id="rId3" tooltip="Send Loren an e-mail"/>
              </a:rPr>
              <a:t>Loren D. J. Baxter</a:t>
            </a:r>
            <a:r>
              <a:rPr lang="en-US" sz="1400" b="0" dirty="0"/>
              <a:t>,</a:t>
            </a:r>
          </a:p>
          <a:p>
            <a:pPr eaLnBrk="0" hangingPunct="0">
              <a:spcBef>
                <a:spcPct val="50000"/>
              </a:spcBef>
            </a:pPr>
            <a:r>
              <a:rPr lang="en-US" sz="1400" b="0" dirty="0"/>
              <a:t>© </a:t>
            </a:r>
            <a:r>
              <a:rPr lang="en-US" sz="1400" b="0" dirty="0" smtClean="0"/>
              <a:t>2009. </a:t>
            </a:r>
            <a:r>
              <a:rPr lang="en-US" sz="1400" b="0" dirty="0"/>
              <a:t>Media Production Support Services, Center for Instructional Services, Texas Christian University</a:t>
            </a:r>
          </a:p>
          <a:p>
            <a:pPr eaLnBrk="0" hangingPunct="0">
              <a:spcBef>
                <a:spcPct val="50000"/>
              </a:spcBef>
            </a:pPr>
            <a:r>
              <a:rPr lang="en-US" sz="1400" b="0" dirty="0" smtClean="0"/>
              <a:t>817-257-6131 (Chastity Beene is the current contact at this number)</a:t>
            </a:r>
            <a:endParaRPr lang="en-US" sz="1400" b="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1028700" y="3505200"/>
            <a:ext cx="7086600" cy="1681163"/>
          </a:xfrm>
          <a:prstGeom prst="rect">
            <a:avLst/>
          </a:prstGeom>
          <a:noFill/>
        </p:spPr>
        <p:txBody>
          <a:bodyPr>
            <a:spAutoFit/>
          </a:bodyPr>
          <a:lstStyle/>
          <a:p>
            <a:pPr algn="ctr" eaLnBrk="0" hangingPunct="0">
              <a:spcBef>
                <a:spcPct val="20000"/>
              </a:spcBef>
              <a:buClr>
                <a:srgbClr val="B17DDD"/>
              </a:buClr>
              <a:defRPr/>
            </a:pPr>
            <a:r>
              <a:rPr lang="en-US" altLang="en-US" sz="4200" b="0" dirty="0">
                <a:latin typeface="+mn-lt"/>
              </a:rPr>
              <a:t>“Every clarification breeds new questions.”</a:t>
            </a:r>
          </a:p>
          <a:p>
            <a:pPr algn="r" eaLnBrk="0" hangingPunct="0">
              <a:spcBef>
                <a:spcPct val="20000"/>
              </a:spcBef>
              <a:defRPr/>
            </a:pPr>
            <a:r>
              <a:rPr lang="en-US" sz="1600" b="0" i="1" dirty="0"/>
              <a:t>Arthur Bloch</a:t>
            </a:r>
          </a:p>
        </p:txBody>
      </p:sp>
      <p:sp>
        <p:nvSpPr>
          <p:cNvPr id="4" name="Slide Number Placeholder 5"/>
          <p:cNvSpPr>
            <a:spLocks noGrp="1"/>
          </p:cNvSpPr>
          <p:nvPr>
            <p:ph type="sldNum" sz="quarter" idx="12"/>
          </p:nvPr>
        </p:nvSpPr>
        <p:spPr/>
        <p:txBody>
          <a:bodyPr/>
          <a:lstStyle/>
          <a:p>
            <a:pPr>
              <a:defRPr/>
            </a:pPr>
            <a:fld id="{7B68AB32-D576-474E-9603-B27CF5157204}" type="slidenum">
              <a:rPr lang="en-US" altLang="en-US"/>
              <a:pPr>
                <a:defRPr/>
              </a:pPr>
              <a:t>3</a:t>
            </a:fld>
            <a:endParaRPr lang="en-US" altLang="en-US" dirty="0"/>
          </a:p>
        </p:txBody>
      </p:sp>
      <p:sp>
        <p:nvSpPr>
          <p:cNvPr id="423944" name="Rectangle 8"/>
          <p:cNvSpPr>
            <a:spLocks noGrp="1" noChangeArrowheads="1"/>
          </p:cNvSpPr>
          <p:nvPr>
            <p:ph type="title"/>
          </p:nvPr>
        </p:nvSpPr>
        <p:spPr/>
        <p:txBody>
          <a:bodyPr/>
          <a:lstStyle/>
          <a:p>
            <a:pPr>
              <a:defRPr/>
            </a:pPr>
            <a:r>
              <a:rPr lang="en-US" altLang="en-US" dirty="0"/>
              <a:t>Learning Expectation</a:t>
            </a:r>
          </a:p>
        </p:txBody>
      </p:sp>
      <p:sp>
        <p:nvSpPr>
          <p:cNvPr id="423945" name="Rectangle 9"/>
          <p:cNvSpPr>
            <a:spLocks noGrp="1" noChangeArrowheads="1"/>
          </p:cNvSpPr>
          <p:nvPr>
            <p:ph type="body" idx="1"/>
          </p:nvPr>
        </p:nvSpPr>
        <p:spPr>
          <a:xfrm>
            <a:off x="685800" y="1981200"/>
            <a:ext cx="7772400" cy="4419600"/>
          </a:xfrm>
        </p:spPr>
        <p:txBody>
          <a:bodyPr anchor="ctr" anchorCtr="1"/>
          <a:lstStyle/>
          <a:p>
            <a:pPr marL="0" indent="0" algn="ctr">
              <a:buFont typeface="Monotype Sorts"/>
              <a:buNone/>
            </a:pPr>
            <a:r>
              <a:rPr lang="en-US" altLang="en-US" sz="4200" dirty="0" smtClean="0">
                <a:effectLst/>
              </a:rPr>
              <a:t>Questions lead us to new understandings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3944"/>
                                        </p:tgtEl>
                                        <p:attrNameLst>
                                          <p:attrName>style.visibility</p:attrName>
                                        </p:attrNameLst>
                                      </p:cBhvr>
                                      <p:to>
                                        <p:strVal val="visible"/>
                                      </p:to>
                                    </p:set>
                                    <p:animEffect transition="in" filter="fade">
                                      <p:cBhvr>
                                        <p:cTn id="7" dur="500"/>
                                        <p:tgtEl>
                                          <p:spTgt spid="4239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3945">
                                            <p:txEl>
                                              <p:pRg st="0" end="0"/>
                                            </p:txEl>
                                          </p:spTgt>
                                        </p:tgtEl>
                                        <p:attrNameLst>
                                          <p:attrName>style.visibility</p:attrName>
                                        </p:attrNameLst>
                                      </p:cBhvr>
                                      <p:to>
                                        <p:strVal val="visible"/>
                                      </p:to>
                                    </p:set>
                                    <p:animEffect transition="in" filter="fade">
                                      <p:cBhvr>
                                        <p:cTn id="11" dur="500"/>
                                        <p:tgtEl>
                                          <p:spTgt spid="42394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423945">
                                            <p:txEl>
                                              <p:pRg st="0" end="0"/>
                                            </p:txEl>
                                          </p:spTgt>
                                        </p:tgtEl>
                                      </p:cBhvr>
                                    </p:animEffect>
                                    <p:set>
                                      <p:cBhvr>
                                        <p:cTn id="16" dur="1" fill="hold">
                                          <p:stCondLst>
                                            <p:cond delay="1999"/>
                                          </p:stCondLst>
                                        </p:cTn>
                                        <p:tgtEl>
                                          <p:spTgt spid="423945">
                                            <p:txEl>
                                              <p:pRg st="0" end="0"/>
                                            </p:txEl>
                                          </p:spTgt>
                                        </p:tgtEl>
                                        <p:attrNameLst>
                                          <p:attrName>style.visibility</p:attrName>
                                        </p:attrNameLst>
                                      </p:cBhvr>
                                      <p:to>
                                        <p:strVal val="hidden"/>
                                      </p:to>
                                    </p:set>
                                  </p:childTnLst>
                                </p:cTn>
                              </p:par>
                            </p:childTnLst>
                          </p:cTn>
                        </p:par>
                        <p:par>
                          <p:cTn id="17" fill="hold">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3944" grpId="0"/>
      <p:bldP spid="423945" grpId="0" build="p"/>
      <p:bldP spid="423945" grpI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16699F7-963D-4757-AE9C-8613F82A5936}" type="slidenum">
              <a:rPr lang="en-US" altLang="en-US"/>
              <a:pPr>
                <a:defRPr/>
              </a:pPr>
              <a:t>4</a:t>
            </a:fld>
            <a:endParaRPr lang="en-US" altLang="en-US" dirty="0"/>
          </a:p>
        </p:txBody>
      </p:sp>
      <p:sp>
        <p:nvSpPr>
          <p:cNvPr id="427016" name="Rectangle 8"/>
          <p:cNvSpPr>
            <a:spLocks noGrp="1" noChangeArrowheads="1"/>
          </p:cNvSpPr>
          <p:nvPr>
            <p:ph type="title"/>
          </p:nvPr>
        </p:nvSpPr>
        <p:spPr/>
        <p:txBody>
          <a:bodyPr/>
          <a:lstStyle/>
          <a:p>
            <a:pPr>
              <a:defRPr/>
            </a:pPr>
            <a:r>
              <a:rPr lang="en-US" altLang="en-US" dirty="0"/>
              <a:t>What is PowerPoint?</a:t>
            </a:r>
          </a:p>
        </p:txBody>
      </p:sp>
      <p:sp>
        <p:nvSpPr>
          <p:cNvPr id="427017" name="Rectangle 9"/>
          <p:cNvSpPr>
            <a:spLocks noGrp="1" noChangeArrowheads="1"/>
          </p:cNvSpPr>
          <p:nvPr>
            <p:ph type="body" idx="1"/>
          </p:nvPr>
        </p:nvSpPr>
        <p:spPr>
          <a:xfrm>
            <a:off x="685800" y="1981200"/>
            <a:ext cx="7772400" cy="4419600"/>
          </a:xfrm>
        </p:spPr>
        <p:txBody>
          <a:bodyPr/>
          <a:lstStyle/>
          <a:p>
            <a:r>
              <a:rPr lang="en-US" altLang="en-US" dirty="0" smtClean="0">
                <a:effectLst/>
              </a:rPr>
              <a:t>Digital Presentation Software</a:t>
            </a:r>
          </a:p>
          <a:p>
            <a:pPr lvl="1"/>
            <a:r>
              <a:rPr lang="en-US" altLang="en-US" dirty="0" smtClean="0">
                <a:effectLst/>
              </a:rPr>
              <a:t>Static</a:t>
            </a:r>
          </a:p>
          <a:p>
            <a:pPr lvl="1"/>
            <a:r>
              <a:rPr lang="en-US" altLang="en-US" dirty="0" smtClean="0">
                <a:effectLst/>
              </a:rPr>
              <a:t>Dynamic</a:t>
            </a:r>
          </a:p>
          <a:p>
            <a:pPr lvl="1"/>
            <a:r>
              <a:rPr lang="en-US" altLang="en-US" dirty="0" smtClean="0">
                <a:effectLst/>
              </a:rPr>
              <a:t>Interactive</a:t>
            </a:r>
          </a:p>
          <a:p>
            <a:pPr lvl="1"/>
            <a:r>
              <a:rPr lang="en-US" altLang="en-US" dirty="0" smtClean="0">
                <a:effectLst/>
              </a:rPr>
              <a:t>Multimedia</a:t>
            </a:r>
          </a:p>
          <a:p>
            <a:pPr lvl="1"/>
            <a:r>
              <a:rPr lang="en-US" altLang="en-US" dirty="0" smtClean="0">
                <a:effectLst/>
              </a:rPr>
              <a:t>Hyperlinks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7016"/>
                                        </p:tgtEl>
                                        <p:attrNameLst>
                                          <p:attrName>style.visibility</p:attrName>
                                        </p:attrNameLst>
                                      </p:cBhvr>
                                      <p:to>
                                        <p:strVal val="visible"/>
                                      </p:to>
                                    </p:set>
                                    <p:animEffect transition="in" filter="fade">
                                      <p:cBhvr>
                                        <p:cTn id="7" dur="500"/>
                                        <p:tgtEl>
                                          <p:spTgt spid="4270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7017">
                                            <p:txEl>
                                              <p:pRg st="0" end="0"/>
                                            </p:txEl>
                                          </p:spTgt>
                                        </p:tgtEl>
                                        <p:attrNameLst>
                                          <p:attrName>style.visibility</p:attrName>
                                        </p:attrNameLst>
                                      </p:cBhvr>
                                      <p:to>
                                        <p:strVal val="visible"/>
                                      </p:to>
                                    </p:set>
                                    <p:animEffect transition="in" filter="fade">
                                      <p:cBhvr>
                                        <p:cTn id="12" dur="500"/>
                                        <p:tgtEl>
                                          <p:spTgt spid="42701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7017">
                                            <p:txEl>
                                              <p:pRg st="1" end="1"/>
                                            </p:txEl>
                                          </p:spTgt>
                                        </p:tgtEl>
                                        <p:attrNameLst>
                                          <p:attrName>style.visibility</p:attrName>
                                        </p:attrNameLst>
                                      </p:cBhvr>
                                      <p:to>
                                        <p:strVal val="visible"/>
                                      </p:to>
                                    </p:set>
                                    <p:animEffect transition="in" filter="fade">
                                      <p:cBhvr>
                                        <p:cTn id="15" dur="500"/>
                                        <p:tgtEl>
                                          <p:spTgt spid="42701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7017">
                                            <p:txEl>
                                              <p:pRg st="2" end="2"/>
                                            </p:txEl>
                                          </p:spTgt>
                                        </p:tgtEl>
                                        <p:attrNameLst>
                                          <p:attrName>style.visibility</p:attrName>
                                        </p:attrNameLst>
                                      </p:cBhvr>
                                      <p:to>
                                        <p:strVal val="visible"/>
                                      </p:to>
                                    </p:set>
                                    <p:animEffect transition="in" filter="fade">
                                      <p:cBhvr>
                                        <p:cTn id="18" dur="500"/>
                                        <p:tgtEl>
                                          <p:spTgt spid="42701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7017">
                                            <p:txEl>
                                              <p:pRg st="3" end="3"/>
                                            </p:txEl>
                                          </p:spTgt>
                                        </p:tgtEl>
                                        <p:attrNameLst>
                                          <p:attrName>style.visibility</p:attrName>
                                        </p:attrNameLst>
                                      </p:cBhvr>
                                      <p:to>
                                        <p:strVal val="visible"/>
                                      </p:to>
                                    </p:set>
                                    <p:animEffect transition="in" filter="fade">
                                      <p:cBhvr>
                                        <p:cTn id="21" dur="500"/>
                                        <p:tgtEl>
                                          <p:spTgt spid="42701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7017">
                                            <p:txEl>
                                              <p:pRg st="4" end="4"/>
                                            </p:txEl>
                                          </p:spTgt>
                                        </p:tgtEl>
                                        <p:attrNameLst>
                                          <p:attrName>style.visibility</p:attrName>
                                        </p:attrNameLst>
                                      </p:cBhvr>
                                      <p:to>
                                        <p:strVal val="visible"/>
                                      </p:to>
                                    </p:set>
                                    <p:animEffect transition="in" filter="fade">
                                      <p:cBhvr>
                                        <p:cTn id="24" dur="500"/>
                                        <p:tgtEl>
                                          <p:spTgt spid="427017">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7017">
                                            <p:txEl>
                                              <p:pRg st="5" end="5"/>
                                            </p:txEl>
                                          </p:spTgt>
                                        </p:tgtEl>
                                        <p:attrNameLst>
                                          <p:attrName>style.visibility</p:attrName>
                                        </p:attrNameLst>
                                      </p:cBhvr>
                                      <p:to>
                                        <p:strVal val="visible"/>
                                      </p:to>
                                    </p:set>
                                    <p:animEffect transition="in" filter="fade">
                                      <p:cBhvr>
                                        <p:cTn id="27" dur="500"/>
                                        <p:tgtEl>
                                          <p:spTgt spid="4270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6" grpId="0"/>
      <p:bldP spid="42701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7602D54-4118-4E62-9441-80169C77B491}" type="slidenum">
              <a:rPr lang="en-US" altLang="en-US"/>
              <a:pPr>
                <a:defRPr/>
              </a:pPr>
              <a:t>5</a:t>
            </a:fld>
            <a:endParaRPr lang="en-US" altLang="en-US" dirty="0"/>
          </a:p>
        </p:txBody>
      </p:sp>
      <p:sp>
        <p:nvSpPr>
          <p:cNvPr id="563202" name="Rectangle 2"/>
          <p:cNvSpPr>
            <a:spLocks noGrp="1" noChangeArrowheads="1"/>
          </p:cNvSpPr>
          <p:nvPr>
            <p:ph type="title"/>
          </p:nvPr>
        </p:nvSpPr>
        <p:spPr/>
        <p:txBody>
          <a:bodyPr/>
          <a:lstStyle/>
          <a:p>
            <a:pPr>
              <a:defRPr/>
            </a:pPr>
            <a:r>
              <a:rPr lang="en-US" altLang="en-US" dirty="0"/>
              <a:t>Why PowerPoint?</a:t>
            </a:r>
          </a:p>
        </p:txBody>
      </p:sp>
      <p:sp>
        <p:nvSpPr>
          <p:cNvPr id="563203" name="Rectangle 3"/>
          <p:cNvSpPr>
            <a:spLocks noGrp="1" noChangeArrowheads="1"/>
          </p:cNvSpPr>
          <p:nvPr>
            <p:ph type="body" idx="1"/>
          </p:nvPr>
        </p:nvSpPr>
        <p:spPr>
          <a:xfrm>
            <a:off x="685800" y="1981200"/>
            <a:ext cx="7772400" cy="4419600"/>
          </a:xfrm>
        </p:spPr>
        <p:txBody>
          <a:bodyPr/>
          <a:lstStyle/>
          <a:p>
            <a:r>
              <a:rPr lang="en-US" altLang="en-US" dirty="0" smtClean="0">
                <a:effectLst/>
              </a:rPr>
              <a:t>Industry Standard</a:t>
            </a:r>
          </a:p>
          <a:p>
            <a:pPr lvl="1"/>
            <a:r>
              <a:rPr lang="en-US" altLang="en-US" dirty="0" smtClean="0">
                <a:effectLst/>
              </a:rPr>
              <a:t>Universal</a:t>
            </a:r>
          </a:p>
          <a:p>
            <a:pPr lvl="1"/>
            <a:r>
              <a:rPr lang="en-US" altLang="en-US" dirty="0" smtClean="0">
                <a:effectLst/>
              </a:rPr>
              <a:t>Mac and PC</a:t>
            </a:r>
          </a:p>
          <a:p>
            <a:r>
              <a:rPr lang="en-US" altLang="en-US" dirty="0" smtClean="0">
                <a:effectLst/>
              </a:rPr>
              <a:t>Communication</a:t>
            </a:r>
          </a:p>
          <a:p>
            <a:pPr lvl="2">
              <a:buFont typeface="Monotype Sorts"/>
              <a:buNone/>
            </a:pPr>
            <a:r>
              <a:rPr lang="en-US" altLang="en-US" sz="2200" dirty="0" smtClean="0">
                <a:effectLst/>
              </a:rPr>
              <a:t>Research (e.g. Poster Presentation)</a:t>
            </a:r>
          </a:p>
          <a:p>
            <a:pPr lvl="2">
              <a:buFont typeface="Monotype Sorts"/>
              <a:buNone/>
            </a:pPr>
            <a:r>
              <a:rPr lang="en-US" altLang="en-US" sz="2200" dirty="0" smtClean="0">
                <a:effectLst/>
              </a:rPr>
              <a:t>Data/Statistics</a:t>
            </a:r>
          </a:p>
          <a:p>
            <a:pPr lvl="2">
              <a:buFont typeface="Monotype Sorts"/>
              <a:buNone/>
            </a:pPr>
            <a:r>
              <a:rPr lang="en-US" altLang="en-US" sz="2200" dirty="0" smtClean="0">
                <a:effectLst/>
              </a:rPr>
              <a:t>Pictures</a:t>
            </a:r>
          </a:p>
          <a:p>
            <a:pPr lvl="2">
              <a:buFont typeface="Monotype Sorts"/>
              <a:buNone/>
            </a:pPr>
            <a:r>
              <a:rPr lang="en-US" altLang="en-US" sz="2200" dirty="0" smtClean="0">
                <a:effectLst/>
              </a:rPr>
              <a:t>Reports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02"/>
                                        </p:tgtEl>
                                        <p:attrNameLst>
                                          <p:attrName>style.visibility</p:attrName>
                                        </p:attrNameLst>
                                      </p:cBhvr>
                                      <p:to>
                                        <p:strVal val="visible"/>
                                      </p:to>
                                    </p:set>
                                    <p:animEffect transition="in" filter="fade">
                                      <p:cBhvr>
                                        <p:cTn id="7" dur="500"/>
                                        <p:tgtEl>
                                          <p:spTgt spid="563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03">
                                            <p:txEl>
                                              <p:pRg st="0" end="0"/>
                                            </p:txEl>
                                          </p:spTgt>
                                        </p:tgtEl>
                                        <p:attrNameLst>
                                          <p:attrName>style.visibility</p:attrName>
                                        </p:attrNameLst>
                                      </p:cBhvr>
                                      <p:to>
                                        <p:strVal val="visible"/>
                                      </p:to>
                                    </p:set>
                                    <p:animEffect transition="in" filter="fade">
                                      <p:cBhvr>
                                        <p:cTn id="12" dur="500"/>
                                        <p:tgtEl>
                                          <p:spTgt spid="5632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3203">
                                            <p:txEl>
                                              <p:pRg st="1" end="1"/>
                                            </p:txEl>
                                          </p:spTgt>
                                        </p:tgtEl>
                                        <p:attrNameLst>
                                          <p:attrName>style.visibility</p:attrName>
                                        </p:attrNameLst>
                                      </p:cBhvr>
                                      <p:to>
                                        <p:strVal val="visible"/>
                                      </p:to>
                                    </p:set>
                                    <p:animEffect transition="in" filter="fade">
                                      <p:cBhvr>
                                        <p:cTn id="15" dur="500"/>
                                        <p:tgtEl>
                                          <p:spTgt spid="56320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3203">
                                            <p:txEl>
                                              <p:pRg st="2" end="2"/>
                                            </p:txEl>
                                          </p:spTgt>
                                        </p:tgtEl>
                                        <p:attrNameLst>
                                          <p:attrName>style.visibility</p:attrName>
                                        </p:attrNameLst>
                                      </p:cBhvr>
                                      <p:to>
                                        <p:strVal val="visible"/>
                                      </p:to>
                                    </p:set>
                                    <p:animEffect transition="in" filter="fade">
                                      <p:cBhvr>
                                        <p:cTn id="18" dur="500"/>
                                        <p:tgtEl>
                                          <p:spTgt spid="5632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3203">
                                            <p:txEl>
                                              <p:pRg st="3" end="3"/>
                                            </p:txEl>
                                          </p:spTgt>
                                        </p:tgtEl>
                                        <p:attrNameLst>
                                          <p:attrName>style.visibility</p:attrName>
                                        </p:attrNameLst>
                                      </p:cBhvr>
                                      <p:to>
                                        <p:strVal val="visible"/>
                                      </p:to>
                                    </p:set>
                                    <p:animEffect transition="in" filter="fade">
                                      <p:cBhvr>
                                        <p:cTn id="23" dur="500"/>
                                        <p:tgtEl>
                                          <p:spTgt spid="56320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3203">
                                            <p:txEl>
                                              <p:pRg st="4" end="4"/>
                                            </p:txEl>
                                          </p:spTgt>
                                        </p:tgtEl>
                                        <p:attrNameLst>
                                          <p:attrName>style.visibility</p:attrName>
                                        </p:attrNameLst>
                                      </p:cBhvr>
                                      <p:to>
                                        <p:strVal val="visible"/>
                                      </p:to>
                                    </p:set>
                                    <p:animEffect transition="in" filter="fade">
                                      <p:cBhvr>
                                        <p:cTn id="26" dur="500"/>
                                        <p:tgtEl>
                                          <p:spTgt spid="56320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3203">
                                            <p:txEl>
                                              <p:pRg st="5" end="5"/>
                                            </p:txEl>
                                          </p:spTgt>
                                        </p:tgtEl>
                                        <p:attrNameLst>
                                          <p:attrName>style.visibility</p:attrName>
                                        </p:attrNameLst>
                                      </p:cBhvr>
                                      <p:to>
                                        <p:strVal val="visible"/>
                                      </p:to>
                                    </p:set>
                                    <p:animEffect transition="in" filter="fade">
                                      <p:cBhvr>
                                        <p:cTn id="29" dur="500"/>
                                        <p:tgtEl>
                                          <p:spTgt spid="56320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3203">
                                            <p:txEl>
                                              <p:pRg st="6" end="6"/>
                                            </p:txEl>
                                          </p:spTgt>
                                        </p:tgtEl>
                                        <p:attrNameLst>
                                          <p:attrName>style.visibility</p:attrName>
                                        </p:attrNameLst>
                                      </p:cBhvr>
                                      <p:to>
                                        <p:strVal val="visible"/>
                                      </p:to>
                                    </p:set>
                                    <p:animEffect transition="in" filter="fade">
                                      <p:cBhvr>
                                        <p:cTn id="32" dur="500"/>
                                        <p:tgtEl>
                                          <p:spTgt spid="56320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3203">
                                            <p:txEl>
                                              <p:pRg st="7" end="7"/>
                                            </p:txEl>
                                          </p:spTgt>
                                        </p:tgtEl>
                                        <p:attrNameLst>
                                          <p:attrName>style.visibility</p:attrName>
                                        </p:attrNameLst>
                                      </p:cBhvr>
                                      <p:to>
                                        <p:strVal val="visible"/>
                                      </p:to>
                                    </p:set>
                                    <p:animEffect transition="in" filter="fade">
                                      <p:cBhvr>
                                        <p:cTn id="35" dur="500"/>
                                        <p:tgtEl>
                                          <p:spTgt spid="563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AD09A64-6EAC-4FBC-86C8-6EC0216A7502}" type="slidenum">
              <a:rPr lang="en-US" altLang="en-US"/>
              <a:pPr>
                <a:defRPr/>
              </a:pPr>
              <a:t>6</a:t>
            </a:fld>
            <a:endParaRPr lang="en-US" altLang="en-US" dirty="0"/>
          </a:p>
        </p:txBody>
      </p:sp>
      <p:sp>
        <p:nvSpPr>
          <p:cNvPr id="406536" name="Rectangle 1032"/>
          <p:cNvSpPr>
            <a:spLocks noGrp="1" noChangeArrowheads="1"/>
          </p:cNvSpPr>
          <p:nvPr>
            <p:ph type="title"/>
          </p:nvPr>
        </p:nvSpPr>
        <p:spPr/>
        <p:txBody>
          <a:bodyPr/>
          <a:lstStyle/>
          <a:p>
            <a:pPr>
              <a:defRPr/>
            </a:pPr>
            <a:r>
              <a:rPr lang="en-US" altLang="en-US" dirty="0"/>
              <a:t>Introduction</a:t>
            </a:r>
          </a:p>
        </p:txBody>
      </p:sp>
      <p:sp>
        <p:nvSpPr>
          <p:cNvPr id="406537" name="Rectangle 1033"/>
          <p:cNvSpPr>
            <a:spLocks noGrp="1" noChangeArrowheads="1"/>
          </p:cNvSpPr>
          <p:nvPr>
            <p:ph type="body" idx="1"/>
          </p:nvPr>
        </p:nvSpPr>
        <p:spPr>
          <a:xfrm>
            <a:off x="685800" y="1981200"/>
            <a:ext cx="7772400" cy="4419600"/>
          </a:xfrm>
        </p:spPr>
        <p:txBody>
          <a:bodyPr/>
          <a:lstStyle/>
          <a:p>
            <a:pPr>
              <a:spcAft>
                <a:spcPts val="1200"/>
              </a:spcAft>
            </a:pPr>
            <a:r>
              <a:rPr lang="en-US" altLang="en-US" sz="3200" dirty="0" smtClean="0">
                <a:effectLst/>
              </a:rPr>
              <a:t>We will learn …</a:t>
            </a:r>
          </a:p>
          <a:p>
            <a:pPr lvl="1">
              <a:spcAft>
                <a:spcPts val="1200"/>
              </a:spcAft>
            </a:pPr>
            <a:r>
              <a:rPr lang="en-US" altLang="en-US" sz="2800" dirty="0" smtClean="0">
                <a:effectLst/>
              </a:rPr>
              <a:t>The essential components of an appropriate presentation/research poster</a:t>
            </a:r>
          </a:p>
          <a:p>
            <a:pPr lvl="1">
              <a:spcAft>
                <a:spcPts val="1200"/>
              </a:spcAft>
            </a:pPr>
            <a:r>
              <a:rPr lang="en-US" altLang="en-US" sz="2800" dirty="0" smtClean="0">
                <a:effectLst/>
              </a:rPr>
              <a:t>Color, Fonts, and WordArt choices</a:t>
            </a:r>
          </a:p>
          <a:p>
            <a:pPr lvl="1">
              <a:spcAft>
                <a:spcPts val="1200"/>
              </a:spcAft>
            </a:pPr>
            <a:r>
              <a:rPr lang="en-US" altLang="en-US" sz="2800" dirty="0" smtClean="0">
                <a:effectLst/>
              </a:rPr>
              <a:t>Design Themes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6536"/>
                                        </p:tgtEl>
                                        <p:attrNameLst>
                                          <p:attrName>style.visibility</p:attrName>
                                        </p:attrNameLst>
                                      </p:cBhvr>
                                      <p:to>
                                        <p:strVal val="visible"/>
                                      </p:to>
                                    </p:set>
                                    <p:animEffect transition="in" filter="fade">
                                      <p:cBhvr>
                                        <p:cTn id="7" dur="500"/>
                                        <p:tgtEl>
                                          <p:spTgt spid="4065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6537">
                                            <p:txEl>
                                              <p:pRg st="0" end="0"/>
                                            </p:txEl>
                                          </p:spTgt>
                                        </p:tgtEl>
                                        <p:attrNameLst>
                                          <p:attrName>style.visibility</p:attrName>
                                        </p:attrNameLst>
                                      </p:cBhvr>
                                      <p:to>
                                        <p:strVal val="visible"/>
                                      </p:to>
                                    </p:set>
                                    <p:animEffect transition="in" filter="fade">
                                      <p:cBhvr>
                                        <p:cTn id="12" dur="500"/>
                                        <p:tgtEl>
                                          <p:spTgt spid="40653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6537">
                                            <p:txEl>
                                              <p:pRg st="1" end="1"/>
                                            </p:txEl>
                                          </p:spTgt>
                                        </p:tgtEl>
                                        <p:attrNameLst>
                                          <p:attrName>style.visibility</p:attrName>
                                        </p:attrNameLst>
                                      </p:cBhvr>
                                      <p:to>
                                        <p:strVal val="visible"/>
                                      </p:to>
                                    </p:set>
                                    <p:animEffect transition="in" filter="fade">
                                      <p:cBhvr>
                                        <p:cTn id="15" dur="500"/>
                                        <p:tgtEl>
                                          <p:spTgt spid="40653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6537">
                                            <p:txEl>
                                              <p:pRg st="2" end="2"/>
                                            </p:txEl>
                                          </p:spTgt>
                                        </p:tgtEl>
                                        <p:attrNameLst>
                                          <p:attrName>style.visibility</p:attrName>
                                        </p:attrNameLst>
                                      </p:cBhvr>
                                      <p:to>
                                        <p:strVal val="visible"/>
                                      </p:to>
                                    </p:set>
                                    <p:animEffect transition="in" filter="fade">
                                      <p:cBhvr>
                                        <p:cTn id="18" dur="500"/>
                                        <p:tgtEl>
                                          <p:spTgt spid="40653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6537">
                                            <p:txEl>
                                              <p:pRg st="3" end="3"/>
                                            </p:txEl>
                                          </p:spTgt>
                                        </p:tgtEl>
                                        <p:attrNameLst>
                                          <p:attrName>style.visibility</p:attrName>
                                        </p:attrNameLst>
                                      </p:cBhvr>
                                      <p:to>
                                        <p:strVal val="visible"/>
                                      </p:to>
                                    </p:set>
                                    <p:animEffect transition="in" filter="fade">
                                      <p:cBhvr>
                                        <p:cTn id="21" dur="500"/>
                                        <p:tgtEl>
                                          <p:spTgt spid="406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6" grpId="0"/>
      <p:bldP spid="40653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D2DD4C8-FBF7-48B0-8FEF-08D2E0CDECE7}" type="slidenum">
              <a:rPr lang="en-US" altLang="en-US"/>
              <a:pPr>
                <a:defRPr/>
              </a:pPr>
              <a:t>7</a:t>
            </a:fld>
            <a:endParaRPr lang="en-US" altLang="en-US" dirty="0"/>
          </a:p>
        </p:txBody>
      </p:sp>
      <p:sp>
        <p:nvSpPr>
          <p:cNvPr id="5132" name="Rectangle 12"/>
          <p:cNvSpPr>
            <a:spLocks noGrp="1" noChangeArrowheads="1"/>
          </p:cNvSpPr>
          <p:nvPr>
            <p:ph type="title"/>
          </p:nvPr>
        </p:nvSpPr>
        <p:spPr/>
        <p:txBody>
          <a:bodyPr/>
          <a:lstStyle/>
          <a:p>
            <a:pPr>
              <a:defRPr/>
            </a:pPr>
            <a:r>
              <a:rPr lang="en-US" altLang="en-US" dirty="0"/>
              <a:t>Audience/Content/Location</a:t>
            </a:r>
          </a:p>
        </p:txBody>
      </p:sp>
      <p:sp>
        <p:nvSpPr>
          <p:cNvPr id="5133" name="Rectangle 13"/>
          <p:cNvSpPr>
            <a:spLocks noGrp="1" noChangeArrowheads="1"/>
          </p:cNvSpPr>
          <p:nvPr>
            <p:ph type="body" idx="1"/>
          </p:nvPr>
        </p:nvSpPr>
        <p:spPr/>
        <p:txBody>
          <a:bodyPr/>
          <a:lstStyle/>
          <a:p>
            <a:r>
              <a:rPr lang="en-US" altLang="en-US" sz="3200" dirty="0" smtClean="0">
                <a:effectLst/>
              </a:rPr>
              <a:t>Or if you would prefer to ask …</a:t>
            </a:r>
          </a:p>
          <a:p>
            <a:pPr lvl="1"/>
            <a:r>
              <a:rPr lang="en-US" altLang="en-US" sz="2800" dirty="0" smtClean="0">
                <a:effectLst/>
              </a:rPr>
              <a:t>For whom?</a:t>
            </a:r>
          </a:p>
          <a:p>
            <a:pPr lvl="1"/>
            <a:r>
              <a:rPr lang="en-US" altLang="en-US" sz="2800" dirty="0" smtClean="0">
                <a:effectLst/>
              </a:rPr>
              <a:t>What?</a:t>
            </a:r>
            <a:endParaRPr lang="en-US" altLang="en-US" sz="2400" dirty="0" smtClean="0">
              <a:effectLst/>
            </a:endParaRPr>
          </a:p>
          <a:p>
            <a:pPr lvl="1"/>
            <a:r>
              <a:rPr lang="en-US" altLang="en-US" sz="2800" dirty="0" smtClean="0">
                <a:effectLst/>
              </a:rPr>
              <a:t>When?</a:t>
            </a:r>
          </a:p>
          <a:p>
            <a:pPr lvl="1"/>
            <a:r>
              <a:rPr lang="en-US" altLang="en-US" sz="2800" dirty="0" smtClean="0">
                <a:effectLst/>
              </a:rPr>
              <a:t>Where?</a:t>
            </a:r>
          </a:p>
          <a:p>
            <a:pPr lvl="1"/>
            <a:r>
              <a:rPr lang="en-US" altLang="en-US" sz="2800" dirty="0" smtClean="0">
                <a:effectLst/>
              </a:rPr>
              <a:t>Why?</a:t>
            </a:r>
          </a:p>
          <a:p>
            <a:pPr lvl="1"/>
            <a:r>
              <a:rPr lang="en-US" altLang="en-US" sz="2800" dirty="0" smtClean="0">
                <a:effectLst/>
              </a:rPr>
              <a:t>How?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3">
                                            <p:txEl>
                                              <p:pRg st="0" end="0"/>
                                            </p:txEl>
                                          </p:spTgt>
                                        </p:tgtEl>
                                        <p:attrNameLst>
                                          <p:attrName>style.visibility</p:attrName>
                                        </p:attrNameLst>
                                      </p:cBhvr>
                                      <p:to>
                                        <p:strVal val="visible"/>
                                      </p:to>
                                    </p:set>
                                    <p:animEffect transition="in" filter="fade">
                                      <p:cBhvr>
                                        <p:cTn id="12" dur="500"/>
                                        <p:tgtEl>
                                          <p:spTgt spid="513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33">
                                            <p:txEl>
                                              <p:pRg st="1" end="1"/>
                                            </p:txEl>
                                          </p:spTgt>
                                        </p:tgtEl>
                                        <p:attrNameLst>
                                          <p:attrName>style.visibility</p:attrName>
                                        </p:attrNameLst>
                                      </p:cBhvr>
                                      <p:to>
                                        <p:strVal val="visible"/>
                                      </p:to>
                                    </p:set>
                                    <p:animEffect transition="in" filter="fade">
                                      <p:cBhvr>
                                        <p:cTn id="15" dur="500"/>
                                        <p:tgtEl>
                                          <p:spTgt spid="513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33">
                                            <p:txEl>
                                              <p:pRg st="2" end="2"/>
                                            </p:txEl>
                                          </p:spTgt>
                                        </p:tgtEl>
                                        <p:attrNameLst>
                                          <p:attrName>style.visibility</p:attrName>
                                        </p:attrNameLst>
                                      </p:cBhvr>
                                      <p:to>
                                        <p:strVal val="visible"/>
                                      </p:to>
                                    </p:set>
                                    <p:animEffect transition="in" filter="fade">
                                      <p:cBhvr>
                                        <p:cTn id="18" dur="500"/>
                                        <p:tgtEl>
                                          <p:spTgt spid="513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33">
                                            <p:txEl>
                                              <p:pRg st="3" end="3"/>
                                            </p:txEl>
                                          </p:spTgt>
                                        </p:tgtEl>
                                        <p:attrNameLst>
                                          <p:attrName>style.visibility</p:attrName>
                                        </p:attrNameLst>
                                      </p:cBhvr>
                                      <p:to>
                                        <p:strVal val="visible"/>
                                      </p:to>
                                    </p:set>
                                    <p:animEffect transition="in" filter="fade">
                                      <p:cBhvr>
                                        <p:cTn id="21" dur="500"/>
                                        <p:tgtEl>
                                          <p:spTgt spid="513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33">
                                            <p:txEl>
                                              <p:pRg st="4" end="4"/>
                                            </p:txEl>
                                          </p:spTgt>
                                        </p:tgtEl>
                                        <p:attrNameLst>
                                          <p:attrName>style.visibility</p:attrName>
                                        </p:attrNameLst>
                                      </p:cBhvr>
                                      <p:to>
                                        <p:strVal val="visible"/>
                                      </p:to>
                                    </p:set>
                                    <p:animEffect transition="in" filter="fade">
                                      <p:cBhvr>
                                        <p:cTn id="24" dur="500"/>
                                        <p:tgtEl>
                                          <p:spTgt spid="513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33">
                                            <p:txEl>
                                              <p:pRg st="5" end="5"/>
                                            </p:txEl>
                                          </p:spTgt>
                                        </p:tgtEl>
                                        <p:attrNameLst>
                                          <p:attrName>style.visibility</p:attrName>
                                        </p:attrNameLst>
                                      </p:cBhvr>
                                      <p:to>
                                        <p:strVal val="visible"/>
                                      </p:to>
                                    </p:set>
                                    <p:animEffect transition="in" filter="fade">
                                      <p:cBhvr>
                                        <p:cTn id="27" dur="500"/>
                                        <p:tgtEl>
                                          <p:spTgt spid="513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33">
                                            <p:txEl>
                                              <p:pRg st="6" end="6"/>
                                            </p:txEl>
                                          </p:spTgt>
                                        </p:tgtEl>
                                        <p:attrNameLst>
                                          <p:attrName>style.visibility</p:attrName>
                                        </p:attrNameLst>
                                      </p:cBhvr>
                                      <p:to>
                                        <p:strVal val="visible"/>
                                      </p:to>
                                    </p:set>
                                    <p:animEffect transition="in" filter="fade">
                                      <p:cBhvr>
                                        <p:cTn id="30" dur="500"/>
                                        <p:tgtEl>
                                          <p:spTgt spid="5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9F4F431-ACFE-4690-AA55-9FCAE7D5C68E}" type="slidenum">
              <a:rPr lang="en-US" altLang="en-US"/>
              <a:pPr>
                <a:defRPr/>
              </a:pPr>
              <a:t>8</a:t>
            </a:fld>
            <a:endParaRPr lang="en-US" altLang="en-US" dirty="0"/>
          </a:p>
        </p:txBody>
      </p:sp>
      <p:sp>
        <p:nvSpPr>
          <p:cNvPr id="565250" name="Rectangle 2"/>
          <p:cNvSpPr>
            <a:spLocks noGrp="1" noChangeArrowheads="1"/>
          </p:cNvSpPr>
          <p:nvPr>
            <p:ph type="title"/>
          </p:nvPr>
        </p:nvSpPr>
        <p:spPr/>
        <p:txBody>
          <a:bodyPr/>
          <a:lstStyle/>
          <a:p>
            <a:pPr>
              <a:defRPr/>
            </a:pPr>
            <a:r>
              <a:rPr lang="en-US" altLang="en-US" dirty="0"/>
              <a:t>Design Principles</a:t>
            </a:r>
          </a:p>
        </p:txBody>
      </p:sp>
      <p:sp>
        <p:nvSpPr>
          <p:cNvPr id="565251" name="Rectangle 3"/>
          <p:cNvSpPr>
            <a:spLocks noGrp="1" noChangeArrowheads="1"/>
          </p:cNvSpPr>
          <p:nvPr>
            <p:ph type="body" idx="1"/>
          </p:nvPr>
        </p:nvSpPr>
        <p:spPr/>
        <p:txBody>
          <a:bodyPr/>
          <a:lstStyle/>
          <a:p>
            <a:pPr>
              <a:spcAft>
                <a:spcPts val="1200"/>
              </a:spcAft>
              <a:defRPr/>
            </a:pPr>
            <a:r>
              <a:rPr lang="en-US" altLang="en-US" sz="3200" dirty="0" smtClean="0">
                <a:effectLst/>
              </a:rPr>
              <a:t>Contrast</a:t>
            </a:r>
          </a:p>
          <a:p>
            <a:pPr>
              <a:spcAft>
                <a:spcPts val="1200"/>
              </a:spcAft>
              <a:defRPr/>
            </a:pPr>
            <a:r>
              <a:rPr lang="en-US" altLang="en-US" sz="3200" dirty="0" smtClean="0">
                <a:effectLst/>
              </a:rPr>
              <a:t>Color</a:t>
            </a:r>
          </a:p>
          <a:p>
            <a:pPr>
              <a:spcAft>
                <a:spcPts val="1200"/>
              </a:spcAft>
              <a:defRPr/>
            </a:pPr>
            <a:r>
              <a:rPr lang="en-US" altLang="en-US" sz="3200" dirty="0" smtClean="0">
                <a:effectLst/>
              </a:rPr>
              <a:t>Fonts</a:t>
            </a:r>
          </a:p>
          <a:p>
            <a:pPr>
              <a:spcAft>
                <a:spcPts val="1200"/>
              </a:spcAft>
              <a:defRPr/>
            </a:pPr>
            <a:r>
              <a:rPr lang="en-US" altLang="en-US" sz="3200" dirty="0" smtClean="0">
                <a:effectLst/>
              </a:rPr>
              <a:t>Artwork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5250"/>
                                        </p:tgtEl>
                                        <p:attrNameLst>
                                          <p:attrName>style.visibility</p:attrName>
                                        </p:attrNameLst>
                                      </p:cBhvr>
                                      <p:to>
                                        <p:strVal val="visible"/>
                                      </p:to>
                                    </p:set>
                                    <p:animEffect transition="in" filter="fade">
                                      <p:cBhvr>
                                        <p:cTn id="7" dur="500"/>
                                        <p:tgtEl>
                                          <p:spTgt spid="5652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5251">
                                            <p:txEl>
                                              <p:pRg st="0" end="0"/>
                                            </p:txEl>
                                          </p:spTgt>
                                        </p:tgtEl>
                                        <p:attrNameLst>
                                          <p:attrName>style.visibility</p:attrName>
                                        </p:attrNameLst>
                                      </p:cBhvr>
                                      <p:to>
                                        <p:strVal val="visible"/>
                                      </p:to>
                                    </p:set>
                                    <p:animEffect transition="in" filter="fade">
                                      <p:cBhvr>
                                        <p:cTn id="11" dur="500"/>
                                        <p:tgtEl>
                                          <p:spTgt spid="56525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5251">
                                            <p:txEl>
                                              <p:pRg st="1" end="1"/>
                                            </p:txEl>
                                          </p:spTgt>
                                        </p:tgtEl>
                                        <p:attrNameLst>
                                          <p:attrName>style.visibility</p:attrName>
                                        </p:attrNameLst>
                                      </p:cBhvr>
                                      <p:to>
                                        <p:strVal val="visible"/>
                                      </p:to>
                                    </p:set>
                                    <p:animEffect transition="in" filter="fade">
                                      <p:cBhvr>
                                        <p:cTn id="15" dur="500"/>
                                        <p:tgtEl>
                                          <p:spTgt spid="565251">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5251">
                                            <p:txEl>
                                              <p:pRg st="2" end="2"/>
                                            </p:txEl>
                                          </p:spTgt>
                                        </p:tgtEl>
                                        <p:attrNameLst>
                                          <p:attrName>style.visibility</p:attrName>
                                        </p:attrNameLst>
                                      </p:cBhvr>
                                      <p:to>
                                        <p:strVal val="visible"/>
                                      </p:to>
                                    </p:set>
                                    <p:animEffect transition="in" filter="fade">
                                      <p:cBhvr>
                                        <p:cTn id="19" dur="500"/>
                                        <p:tgtEl>
                                          <p:spTgt spid="565251">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5251">
                                            <p:txEl>
                                              <p:pRg st="3" end="3"/>
                                            </p:txEl>
                                          </p:spTgt>
                                        </p:tgtEl>
                                        <p:attrNameLst>
                                          <p:attrName>style.visibility</p:attrName>
                                        </p:attrNameLst>
                                      </p:cBhvr>
                                      <p:to>
                                        <p:strVal val="visible"/>
                                      </p:to>
                                    </p:set>
                                    <p:animEffect transition="in" filter="fade">
                                      <p:cBhvr>
                                        <p:cTn id="23" dur="500"/>
                                        <p:tgtEl>
                                          <p:spTgt spid="565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p:bldP spid="5652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defRPr/>
            </a:pPr>
            <a:r>
              <a:rPr lang="en-US" altLang="en-US" dirty="0"/>
              <a:t>Contrast</a:t>
            </a:r>
          </a:p>
        </p:txBody>
      </p:sp>
      <p:sp>
        <p:nvSpPr>
          <p:cNvPr id="543747" name="Rectangle 3"/>
          <p:cNvSpPr>
            <a:spLocks noGrp="1" noChangeArrowheads="1"/>
          </p:cNvSpPr>
          <p:nvPr>
            <p:ph idx="1"/>
          </p:nvPr>
        </p:nvSpPr>
        <p:spPr/>
        <p:txBody>
          <a:bodyPr/>
          <a:lstStyle/>
          <a:p>
            <a:pPr>
              <a:spcAft>
                <a:spcPts val="1200"/>
              </a:spcAft>
              <a:defRPr/>
            </a:pPr>
            <a:r>
              <a:rPr lang="en-US" altLang="en-US" dirty="0"/>
              <a:t>Projected Presentations</a:t>
            </a:r>
          </a:p>
          <a:p>
            <a:pPr lvl="1">
              <a:spcAft>
                <a:spcPts val="1200"/>
              </a:spcAft>
              <a:defRPr/>
            </a:pPr>
            <a:r>
              <a:rPr lang="en-US" dirty="0"/>
              <a:t>Dark background, light text</a:t>
            </a:r>
          </a:p>
          <a:p>
            <a:pPr>
              <a:spcAft>
                <a:spcPts val="1200"/>
              </a:spcAft>
              <a:defRPr/>
            </a:pPr>
            <a:r>
              <a:rPr lang="en-US" altLang="en-US" dirty="0"/>
              <a:t>Printed Presentations</a:t>
            </a:r>
          </a:p>
          <a:p>
            <a:pPr lvl="1">
              <a:spcAft>
                <a:spcPts val="1200"/>
              </a:spcAft>
              <a:defRPr/>
            </a:pPr>
            <a:r>
              <a:rPr lang="en-US" altLang="en-US" dirty="0"/>
              <a:t>Light background, dark text</a:t>
            </a:r>
          </a:p>
          <a:p>
            <a:pPr lvl="2">
              <a:spcAft>
                <a:spcPts val="1200"/>
              </a:spcAft>
              <a:defRPr/>
            </a:pPr>
            <a:r>
              <a:rPr lang="en-US" dirty="0"/>
              <a:t>TCU Purple: </a:t>
            </a:r>
            <a:r>
              <a:rPr lang="en-US" dirty="0" smtClean="0"/>
              <a:t>R79 G45 </a:t>
            </a:r>
            <a:r>
              <a:rPr lang="en-US" dirty="0"/>
              <a:t>B127</a:t>
            </a:r>
          </a:p>
        </p:txBody>
      </p:sp>
      <p:sp>
        <p:nvSpPr>
          <p:cNvPr id="4" name="Slide Number Placeholder 5"/>
          <p:cNvSpPr>
            <a:spLocks noGrp="1"/>
          </p:cNvSpPr>
          <p:nvPr>
            <p:ph type="sldNum" sz="quarter" idx="12"/>
          </p:nvPr>
        </p:nvSpPr>
        <p:spPr/>
        <p:txBody>
          <a:bodyPr/>
          <a:lstStyle/>
          <a:p>
            <a:pPr>
              <a:defRPr/>
            </a:pPr>
            <a:fld id="{FDCB8377-FFCF-4AAA-A3DB-D41A1758119C}" type="slidenum">
              <a:rPr lang="en-US" altLang="en-US"/>
              <a:pPr>
                <a:defRPr/>
              </a:pPr>
              <a:t>9</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746"/>
                                        </p:tgtEl>
                                        <p:attrNameLst>
                                          <p:attrName>style.visibility</p:attrName>
                                        </p:attrNameLst>
                                      </p:cBhvr>
                                      <p:to>
                                        <p:strVal val="visible"/>
                                      </p:to>
                                    </p:set>
                                    <p:animEffect transition="in" filter="fade">
                                      <p:cBhvr>
                                        <p:cTn id="7" dur="500"/>
                                        <p:tgtEl>
                                          <p:spTgt spid="5437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3747">
                                            <p:txEl>
                                              <p:pRg st="0" end="0"/>
                                            </p:txEl>
                                          </p:spTgt>
                                        </p:tgtEl>
                                        <p:attrNameLst>
                                          <p:attrName>style.visibility</p:attrName>
                                        </p:attrNameLst>
                                      </p:cBhvr>
                                      <p:to>
                                        <p:strVal val="visible"/>
                                      </p:to>
                                    </p:set>
                                    <p:animEffect transition="in" filter="fade">
                                      <p:cBhvr>
                                        <p:cTn id="11" dur="500"/>
                                        <p:tgtEl>
                                          <p:spTgt spid="54374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3747">
                                            <p:txEl>
                                              <p:pRg st="1" end="1"/>
                                            </p:txEl>
                                          </p:spTgt>
                                        </p:tgtEl>
                                        <p:attrNameLst>
                                          <p:attrName>style.visibility</p:attrName>
                                        </p:attrNameLst>
                                      </p:cBhvr>
                                      <p:to>
                                        <p:strVal val="visible"/>
                                      </p:to>
                                    </p:set>
                                    <p:animEffect transition="in" filter="fade">
                                      <p:cBhvr>
                                        <p:cTn id="15" dur="500"/>
                                        <p:tgtEl>
                                          <p:spTgt spid="5437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3747">
                                            <p:txEl>
                                              <p:pRg st="2" end="2"/>
                                            </p:txEl>
                                          </p:spTgt>
                                        </p:tgtEl>
                                        <p:attrNameLst>
                                          <p:attrName>style.visibility</p:attrName>
                                        </p:attrNameLst>
                                      </p:cBhvr>
                                      <p:to>
                                        <p:strVal val="visible"/>
                                      </p:to>
                                    </p:set>
                                    <p:animEffect transition="in" filter="fade">
                                      <p:cBhvr>
                                        <p:cTn id="20" dur="500"/>
                                        <p:tgtEl>
                                          <p:spTgt spid="54374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3747">
                                            <p:txEl>
                                              <p:pRg st="3" end="3"/>
                                            </p:txEl>
                                          </p:spTgt>
                                        </p:tgtEl>
                                        <p:attrNameLst>
                                          <p:attrName>style.visibility</p:attrName>
                                        </p:attrNameLst>
                                      </p:cBhvr>
                                      <p:to>
                                        <p:strVal val="visible"/>
                                      </p:to>
                                    </p:set>
                                    <p:animEffect transition="in" filter="fade">
                                      <p:cBhvr>
                                        <p:cTn id="23" dur="500"/>
                                        <p:tgtEl>
                                          <p:spTgt spid="54374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3747">
                                            <p:txEl>
                                              <p:pRg st="4" end="4"/>
                                            </p:txEl>
                                          </p:spTgt>
                                        </p:tgtEl>
                                        <p:attrNameLst>
                                          <p:attrName>style.visibility</p:attrName>
                                        </p:attrNameLst>
                                      </p:cBhvr>
                                      <p:to>
                                        <p:strVal val="visible"/>
                                      </p:to>
                                    </p:set>
                                    <p:animEffect transition="in" filter="fade">
                                      <p:cBhvr>
                                        <p:cTn id="26" dur="500"/>
                                        <p:tgtEl>
                                          <p:spTgt spid="543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6" grpId="0"/>
      <p:bldP spid="543747" grpId="0" build="p"/>
    </p:bldLst>
  </p:timing>
</p:sld>
</file>

<file path=ppt/theme/theme1.xml><?xml version="1.0" encoding="utf-8"?>
<a:theme xmlns:a="http://schemas.openxmlformats.org/drawingml/2006/main" name="Sparkle">
  <a:themeElements>
    <a:clrScheme name="Sparkle 5">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DDDDDD"/>
      </a:hlink>
      <a:folHlink>
        <a:srgbClr val="9999FF"/>
      </a:folHlink>
    </a:clrScheme>
    <a:fontScheme name="Sparkl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3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parkle 4">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FFFFFF"/>
        </a:hlink>
        <a:folHlink>
          <a:srgbClr val="9999FF"/>
        </a:folHlink>
      </a:clrScheme>
      <a:clrMap bg1="dk2" tx1="lt1" bg2="dk1" tx2="lt2" accent1="accent1" accent2="accent2" accent3="accent3" accent4="accent4" accent5="accent5" accent6="accent6" hlink="hlink" folHlink="folHlink"/>
    </a:extraClrScheme>
    <a:extraClrScheme>
      <a:clrScheme name="Sparkle 5">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DDDDDD"/>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4796</TotalTime>
  <Words>1527</Words>
  <Application>Microsoft Office PowerPoint</Application>
  <PresentationFormat>On-screen Show (4:3)</PresentationFormat>
  <Paragraphs>333</Paragraphs>
  <Slides>26</Slides>
  <Notes>26</Notes>
  <HiddenSlides>4</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Sparkle</vt:lpstr>
      <vt:lpstr>PowerPoint Presentation</vt:lpstr>
      <vt:lpstr>PowerPoint Presentation</vt:lpstr>
      <vt:lpstr>Learning Expectation</vt:lpstr>
      <vt:lpstr>What is PowerPoint?</vt:lpstr>
      <vt:lpstr>Why PowerPoint?</vt:lpstr>
      <vt:lpstr>Introduction</vt:lpstr>
      <vt:lpstr>Audience/Content/Location</vt:lpstr>
      <vt:lpstr>Design Principles</vt:lpstr>
      <vt:lpstr>Contrast</vt:lpstr>
      <vt:lpstr>Color</vt:lpstr>
      <vt:lpstr>Fonts</vt:lpstr>
      <vt:lpstr>Fonts</vt:lpstr>
      <vt:lpstr>PowerPoint Presentation</vt:lpstr>
      <vt:lpstr>PowerPoint Presentation</vt:lpstr>
      <vt:lpstr>WordArt</vt:lpstr>
      <vt:lpstr>PowerPoint Presentation</vt:lpstr>
      <vt:lpstr>Clip Art / Photographs</vt:lpstr>
      <vt:lpstr>Design Styles</vt:lpstr>
      <vt:lpstr>PowerPoint Presentation</vt:lpstr>
      <vt:lpstr>Supplements</vt:lpstr>
      <vt:lpstr>Multimedia</vt:lpstr>
      <vt:lpstr>Cost and Lead Time</vt:lpstr>
      <vt:lpstr>Conclusion</vt:lpstr>
      <vt:lpstr>Resources</vt:lpstr>
      <vt:lpstr>Resources</vt:lpstr>
      <vt:lpstr>PowerPoint Presentation</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Presentation Posters</dc:subject>
  <dc:creator>Loren D. J. Baxter</dc:creator>
  <dc:description>Designing effective print posters with PowerPoint.</dc:description>
  <cp:lastModifiedBy>lbaxter</cp:lastModifiedBy>
  <cp:revision>633</cp:revision>
  <cp:lastPrinted>2003-04-10T16:05:57Z</cp:lastPrinted>
  <dcterms:created xsi:type="dcterms:W3CDTF">2003-03-07T15:47:13Z</dcterms:created>
  <dcterms:modified xsi:type="dcterms:W3CDTF">2011-08-25T15:23:38Z</dcterms:modified>
  <cp:category/>
</cp:coreProperties>
</file>