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9"/>
  </p:notesMasterIdLst>
  <p:sldIdLst>
    <p:sldId id="256" r:id="rId2"/>
    <p:sldId id="630" r:id="rId3"/>
    <p:sldId id="627" r:id="rId4"/>
    <p:sldId id="606" r:id="rId5"/>
    <p:sldId id="631" r:id="rId6"/>
    <p:sldId id="609" r:id="rId7"/>
    <p:sldId id="632" r:id="rId8"/>
    <p:sldId id="633" r:id="rId9"/>
    <p:sldId id="689" r:id="rId10"/>
    <p:sldId id="644" r:id="rId11"/>
    <p:sldId id="327" r:id="rId12"/>
    <p:sldId id="641" r:id="rId13"/>
    <p:sldId id="519" r:id="rId14"/>
    <p:sldId id="645" r:id="rId15"/>
    <p:sldId id="642" r:id="rId16"/>
    <p:sldId id="643" r:id="rId17"/>
    <p:sldId id="646" r:id="rId18"/>
    <p:sldId id="624" r:id="rId19"/>
    <p:sldId id="386" r:id="rId20"/>
    <p:sldId id="568" r:id="rId21"/>
    <p:sldId id="635" r:id="rId22"/>
    <p:sldId id="625" r:id="rId23"/>
    <p:sldId id="647" r:id="rId24"/>
    <p:sldId id="315" r:id="rId25"/>
    <p:sldId id="665" r:id="rId26"/>
    <p:sldId id="668" r:id="rId27"/>
    <p:sldId id="672" r:id="rId28"/>
    <p:sldId id="673" r:id="rId29"/>
    <p:sldId id="678" r:id="rId30"/>
    <p:sldId id="679" r:id="rId31"/>
    <p:sldId id="680" r:id="rId32"/>
    <p:sldId id="652" r:id="rId33"/>
    <p:sldId id="653" r:id="rId34"/>
    <p:sldId id="681" r:id="rId35"/>
    <p:sldId id="686" r:id="rId36"/>
    <p:sldId id="639" r:id="rId37"/>
    <p:sldId id="640" r:id="rId38"/>
    <p:sldId id="515" r:id="rId39"/>
    <p:sldId id="660" r:id="rId40"/>
    <p:sldId id="318" r:id="rId41"/>
    <p:sldId id="664" r:id="rId42"/>
    <p:sldId id="663" r:id="rId43"/>
    <p:sldId id="662" r:id="rId44"/>
    <p:sldId id="670" r:id="rId45"/>
    <p:sldId id="671" r:id="rId46"/>
    <p:sldId id="634" r:id="rId47"/>
    <p:sldId id="690" r:id="rId48"/>
    <p:sldId id="691" r:id="rId49"/>
    <p:sldId id="693" r:id="rId50"/>
    <p:sldId id="692" r:id="rId51"/>
    <p:sldId id="694" r:id="rId52"/>
    <p:sldId id="696" r:id="rId53"/>
    <p:sldId id="661" r:id="rId54"/>
    <p:sldId id="637" r:id="rId55"/>
    <p:sldId id="675" r:id="rId56"/>
    <p:sldId id="676" r:id="rId57"/>
    <p:sldId id="688" r:id="rId58"/>
    <p:sldId id="695" r:id="rId59"/>
    <p:sldId id="677" r:id="rId60"/>
    <p:sldId id="683" r:id="rId61"/>
    <p:sldId id="447" r:id="rId62"/>
    <p:sldId id="446" r:id="rId63"/>
    <p:sldId id="687" r:id="rId64"/>
    <p:sldId id="684" r:id="rId65"/>
    <p:sldId id="666" r:id="rId66"/>
    <p:sldId id="685" r:id="rId67"/>
    <p:sldId id="682" r:id="rId68"/>
    <p:sldId id="439" r:id="rId69"/>
    <p:sldId id="667" r:id="rId70"/>
    <p:sldId id="697" r:id="rId71"/>
    <p:sldId id="698" r:id="rId72"/>
    <p:sldId id="699" r:id="rId73"/>
    <p:sldId id="700" r:id="rId74"/>
    <p:sldId id="702" r:id="rId75"/>
    <p:sldId id="701" r:id="rId76"/>
    <p:sldId id="626" r:id="rId77"/>
    <p:sldId id="674" r:id="rId7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7" d="100"/>
          <a:sy n="107" d="100"/>
        </p:scale>
        <p:origin x="1734" y="10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441BEA2-BBB6-47AC-825A-AE27FF10EDA5}" type="datetimeFigureOut">
              <a:rPr lang="en-US" smtClean="0"/>
              <a:t>6/26/2025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9D9E2E8-E9F4-4E46-B4D4-065DC323E2E9}" type="slidenum">
              <a:rPr lang="en-US" smtClean="0"/>
              <a:t>‹#›</a:t>
            </a:fld>
            <a:endParaRPr lang="en-US"/>
          </a:p>
        </p:txBody>
      </p:sp>
    </p:spTree>
    <p:extLst>
      <p:ext uri="{BB962C8B-B14F-4D97-AF65-F5344CB8AC3E}">
        <p14:creationId xmlns:p14="http://schemas.microsoft.com/office/powerpoint/2010/main" val="22918326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861E4B3F-D5EE-485A-846B-54575598DDE8}" type="slidenum">
              <a:rPr lang="en-US" smtClean="0">
                <a:latin typeface="Times New Roman" pitchFamily="1" charset="0"/>
              </a:rPr>
              <a:pPr/>
              <a:t>2</a:t>
            </a:fld>
            <a:endParaRPr lang="en-US">
              <a:latin typeface="Times New Roman" pitchFamily="1" charset="0"/>
            </a:endParaRPr>
          </a:p>
        </p:txBody>
      </p:sp>
      <p:sp>
        <p:nvSpPr>
          <p:cNvPr id="22531" name="Rectangle 2"/>
          <p:cNvSpPr>
            <a:spLocks noGrp="1" noChangeArrowheads="1"/>
          </p:cNvSpPr>
          <p:nvPr>
            <p:ph type="body" idx="1"/>
          </p:nvPr>
        </p:nvSpPr>
        <p:spPr>
          <a:noFill/>
          <a:ln/>
        </p:spPr>
        <p:txBody>
          <a:bodyPr lIns="90488" tIns="44450" rIns="90488" bIns="44450"/>
          <a:lstStyle/>
          <a:p>
            <a:pPr eaLnBrk="1" hangingPunct="1"/>
            <a:endParaRPr lang="en-US">
              <a:latin typeface="Times New Roman" pitchFamily="1" charset="0"/>
            </a:endParaRPr>
          </a:p>
        </p:txBody>
      </p:sp>
      <p:sp>
        <p:nvSpPr>
          <p:cNvPr id="22532" name="Rectangle 3"/>
          <p:cNvSpPr>
            <a:spLocks noGrp="1" noRot="1" noChangeAspect="1" noChangeArrowheads="1" noTextEdit="1"/>
          </p:cNvSpPr>
          <p:nvPr>
            <p:ph type="sldImg"/>
          </p:nvPr>
        </p:nvSpPr>
        <p:spPr>
          <a:xfrm>
            <a:off x="1150938" y="692150"/>
            <a:ext cx="4556125" cy="3416300"/>
          </a:xfrm>
          <a:ln w="12700" cap="flat">
            <a:solidFill>
              <a:schemeClr val="tx1"/>
            </a:solidFill>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p:spPr>
        <p:txBody>
          <a:bodyPr/>
          <a:lstStyle/>
          <a:p>
            <a:endParaRPr lang="en-US">
              <a:latin typeface="Times New Roman" pitchFamily="1" charset="0"/>
            </a:endParaRPr>
          </a:p>
        </p:txBody>
      </p:sp>
      <p:sp>
        <p:nvSpPr>
          <p:cNvPr id="35844" name="Slide Number Placeholder 3"/>
          <p:cNvSpPr>
            <a:spLocks noGrp="1"/>
          </p:cNvSpPr>
          <p:nvPr>
            <p:ph type="sldNum" sz="quarter" idx="5"/>
          </p:nvPr>
        </p:nvSpPr>
        <p:spPr>
          <a:noFill/>
        </p:spPr>
        <p:txBody>
          <a:bodyPr/>
          <a:lstStyle/>
          <a:p>
            <a:fld id="{EDEB5DD7-F663-4085-A5E2-4E349686C066}" type="slidenum">
              <a:rPr lang="en-US" smtClean="0">
                <a:latin typeface="Times New Roman" pitchFamily="1" charset="0"/>
              </a:rPr>
              <a:pPr/>
              <a:t>60</a:t>
            </a:fld>
            <a:endParaRPr lang="en-US">
              <a:latin typeface="Times New Roman" pitchFamily="1"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Safegraph</a:t>
            </a:r>
            <a:r>
              <a:rPr lang="en-US" dirty="0"/>
              <a:t> Patterns Data – 2022, Texas. </a:t>
            </a:r>
          </a:p>
        </p:txBody>
      </p:sp>
      <p:sp>
        <p:nvSpPr>
          <p:cNvPr id="4" name="Slide Number Placeholder 3"/>
          <p:cNvSpPr>
            <a:spLocks noGrp="1"/>
          </p:cNvSpPr>
          <p:nvPr>
            <p:ph type="sldNum" sz="quarter" idx="5"/>
          </p:nvPr>
        </p:nvSpPr>
        <p:spPr/>
        <p:txBody>
          <a:bodyPr/>
          <a:lstStyle/>
          <a:p>
            <a:fld id="{C3919693-87EB-40B1-BFD8-0923CFD58EE7}" type="slidenum">
              <a:rPr lang="en-US" smtClean="0"/>
              <a:t>9</a:t>
            </a:fld>
            <a:endParaRPr lang="en-US"/>
          </a:p>
        </p:txBody>
      </p:sp>
    </p:spTree>
    <p:extLst>
      <p:ext uri="{BB962C8B-B14F-4D97-AF65-F5344CB8AC3E}">
        <p14:creationId xmlns:p14="http://schemas.microsoft.com/office/powerpoint/2010/main" val="1820555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a few quick Google searches for important things here – Emergency rooms, banks,</a:t>
            </a:r>
            <a:r>
              <a:rPr lang="en-US" baseline="0" dirty="0"/>
              <a:t> tornado shelters.</a:t>
            </a:r>
          </a:p>
        </p:txBody>
      </p:sp>
      <p:sp>
        <p:nvSpPr>
          <p:cNvPr id="4" name="Slide Number Placeholder 3"/>
          <p:cNvSpPr>
            <a:spLocks noGrp="1"/>
          </p:cNvSpPr>
          <p:nvPr>
            <p:ph type="sldNum" sz="quarter" idx="10"/>
          </p:nvPr>
        </p:nvSpPr>
        <p:spPr/>
        <p:txBody>
          <a:bodyPr/>
          <a:lstStyle/>
          <a:p>
            <a:pPr>
              <a:defRPr/>
            </a:pPr>
            <a:fld id="{D14892EB-6E48-4281-B7E8-A17577FE53F8}" type="slidenum">
              <a:rPr lang="en-US" smtClean="0"/>
              <a:pPr>
                <a:defRPr/>
              </a:pPr>
              <a:t>19</a:t>
            </a:fld>
            <a:endParaRPr lang="en-US"/>
          </a:p>
        </p:txBody>
      </p:sp>
    </p:spTree>
    <p:extLst>
      <p:ext uri="{BB962C8B-B14F-4D97-AF65-F5344CB8AC3E}">
        <p14:creationId xmlns:p14="http://schemas.microsoft.com/office/powerpoint/2010/main" val="11056556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B309895-937E-46DA-9819-BECA8FF33072}" type="slidenum">
              <a:rPr lang="en-US"/>
              <a:pPr/>
              <a:t>24</a:t>
            </a:fld>
            <a:endParaRPr lang="en-US"/>
          </a:p>
        </p:txBody>
      </p:sp>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p:txBody>
          <a:bodyPr/>
          <a:lstStyle/>
          <a:p>
            <a:r>
              <a:rPr lang="en-US"/>
              <a:t>Geographers are interested in the social, physical, political, economic, and cultural context from which humans operate. Place matters.</a:t>
            </a:r>
          </a:p>
          <a:p>
            <a:r>
              <a:rPr lang="en-US"/>
              <a:t>And for many places they Each filling specialized roles in complex and ever changing networks of interaction and change. </a:t>
            </a:r>
          </a:p>
          <a:p>
            <a:endParaRPr lang="en-US"/>
          </a:p>
          <a:p>
            <a:r>
              <a:rPr lang="en-US"/>
              <a:t>Location the meaning of relative and absolute position on the earth’s surface</a:t>
            </a:r>
          </a:p>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8E40534-FB84-40F9-8B4E-1269DA09EDD5}" type="slidenum">
              <a:rPr lang="en-US"/>
              <a:pPr/>
              <a:t>40</a:t>
            </a:fld>
            <a:endParaRPr lang="en-US"/>
          </a:p>
        </p:txBody>
      </p:sp>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0648311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B207DE-C3DE-4B2A-9C3E-D7694E2D426E}" type="slidenum">
              <a:rPr lang="en-US"/>
              <a:pPr/>
              <a:t>46</a:t>
            </a:fld>
            <a:endParaRPr lang="en-US"/>
          </a:p>
        </p:txBody>
      </p:sp>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p:txBody>
          <a:bodyPr/>
          <a:lstStyle/>
          <a:p>
            <a:r>
              <a:rPr lang="en-US" dirty="0"/>
              <a:t>Geographers are interested in the social, physical, political, economic, and cultural context from which humans operate. Place matters.</a:t>
            </a:r>
          </a:p>
          <a:p>
            <a:r>
              <a:rPr lang="en-US" dirty="0"/>
              <a:t>And for many places they Each filling specialized roles in complex and ever changing networks of interaction and change. </a:t>
            </a:r>
          </a:p>
        </p:txBody>
      </p:sp>
    </p:spTree>
    <p:extLst>
      <p:ext uri="{BB962C8B-B14F-4D97-AF65-F5344CB8AC3E}">
        <p14:creationId xmlns:p14="http://schemas.microsoft.com/office/powerpoint/2010/main" val="12343714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8C6DDAFD-AC52-4E3D-A918-23043E5FA374}" type="slidenum">
              <a:rPr lang="en-US" smtClean="0">
                <a:latin typeface="Times New Roman" pitchFamily="1" charset="0"/>
              </a:rPr>
              <a:pPr/>
              <a:t>47</a:t>
            </a:fld>
            <a:endParaRPr lang="en-US">
              <a:latin typeface="Times New Roman" pitchFamily="1" charset="0"/>
            </a:endParaRPr>
          </a:p>
        </p:txBody>
      </p:sp>
      <p:sp>
        <p:nvSpPr>
          <p:cNvPr id="32771" name="Rectangle 2"/>
          <p:cNvSpPr>
            <a:spLocks noGrp="1" noChangeArrowheads="1"/>
          </p:cNvSpPr>
          <p:nvPr>
            <p:ph type="body" idx="1"/>
          </p:nvPr>
        </p:nvSpPr>
        <p:spPr>
          <a:noFill/>
          <a:ln/>
        </p:spPr>
        <p:txBody>
          <a:bodyPr lIns="90488" tIns="44450" rIns="90488" bIns="44450"/>
          <a:lstStyle/>
          <a:p>
            <a:pPr eaLnBrk="1" hangingPunct="1"/>
            <a:r>
              <a:rPr lang="en-US" sz="1600" dirty="0">
                <a:latin typeface="Times New Roman" pitchFamily="1" charset="0"/>
              </a:rPr>
              <a:t>Where is the hinterland</a:t>
            </a:r>
            <a:r>
              <a:rPr lang="en-US" sz="1600" baseline="0" dirty="0">
                <a:latin typeface="Times New Roman" pitchFamily="1" charset="0"/>
              </a:rPr>
              <a:t> of Ft Worth? Where are the goods sold in Ft Worth produced? </a:t>
            </a:r>
          </a:p>
          <a:p>
            <a:pPr eaLnBrk="1" hangingPunct="1"/>
            <a:endParaRPr lang="en-US" sz="1600" baseline="0" dirty="0">
              <a:latin typeface="Times New Roman" pitchFamily="1" charset="0"/>
            </a:endParaRPr>
          </a:p>
          <a:p>
            <a:pPr eaLnBrk="1" hangingPunct="1"/>
            <a:r>
              <a:rPr lang="en-US" sz="1600" baseline="0" dirty="0">
                <a:latin typeface="Times New Roman" pitchFamily="1" charset="0"/>
              </a:rPr>
              <a:t>(Map of outlying DFW area – then connect to </a:t>
            </a:r>
            <a:r>
              <a:rPr lang="en-US" sz="1600" baseline="0" dirty="0" err="1">
                <a:latin typeface="Times New Roman" pitchFamily="1" charset="0"/>
              </a:rPr>
              <a:t>globalisation</a:t>
            </a:r>
            <a:r>
              <a:rPr lang="en-US" sz="1600" baseline="0" dirty="0">
                <a:latin typeface="Times New Roman" pitchFamily="1" charset="0"/>
              </a:rPr>
              <a:t> and networked production. </a:t>
            </a:r>
            <a:endParaRPr lang="en-US" sz="1600" dirty="0">
              <a:latin typeface="Times New Roman" pitchFamily="1" charset="0"/>
            </a:endParaRPr>
          </a:p>
        </p:txBody>
      </p:sp>
      <p:sp>
        <p:nvSpPr>
          <p:cNvPr id="32772" name="Rectangle 3"/>
          <p:cNvSpPr>
            <a:spLocks noGrp="1" noRot="1" noChangeAspect="1" noChangeArrowheads="1" noTextEdit="1"/>
          </p:cNvSpPr>
          <p:nvPr>
            <p:ph type="sldImg"/>
          </p:nvPr>
        </p:nvSpPr>
        <p:spPr>
          <a:xfrm>
            <a:off x="1150938" y="692150"/>
            <a:ext cx="4556125" cy="3416300"/>
          </a:xfrm>
          <a:ln w="12700" cap="flat">
            <a:solidFill>
              <a:schemeClr val="tx1"/>
            </a:solidFill>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B207DE-C3DE-4B2A-9C3E-D7694E2D426E}" type="slidenum">
              <a:rPr lang="en-US"/>
              <a:pPr/>
              <a:t>53</a:t>
            </a:fld>
            <a:endParaRPr lang="en-US"/>
          </a:p>
        </p:txBody>
      </p:sp>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p:txBody>
          <a:bodyPr/>
          <a:lstStyle/>
          <a:p>
            <a:r>
              <a:rPr lang="en-US" dirty="0"/>
              <a:t>Geographers are interested in the social, physical, political, economic, and cultural context from which humans operate. Place matters.</a:t>
            </a:r>
          </a:p>
          <a:p>
            <a:r>
              <a:rPr lang="en-US" dirty="0"/>
              <a:t>And for many places they Each filling specialized roles in complex and ever changing networks of interaction and change. </a:t>
            </a:r>
          </a:p>
        </p:txBody>
      </p:sp>
    </p:spTree>
    <p:extLst>
      <p:ext uri="{BB962C8B-B14F-4D97-AF65-F5344CB8AC3E}">
        <p14:creationId xmlns:p14="http://schemas.microsoft.com/office/powerpoint/2010/main" val="28616162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B207DE-C3DE-4B2A-9C3E-D7694E2D426E}" type="slidenum">
              <a:rPr lang="en-US"/>
              <a:pPr/>
              <a:t>54</a:t>
            </a:fld>
            <a:endParaRPr lang="en-US"/>
          </a:p>
        </p:txBody>
      </p:sp>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p:txBody>
          <a:bodyPr/>
          <a:lstStyle/>
          <a:p>
            <a:r>
              <a:rPr lang="en-US"/>
              <a:t>Geographers are interested in the social, physical, political, economic, and cultural context from which humans operate. Place matters.</a:t>
            </a:r>
          </a:p>
          <a:p>
            <a:r>
              <a:rPr lang="en-US"/>
              <a:t>And for many places they Each filling specialized roles in complex and ever changing networks of interaction and change.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8" name="Date Placeholder 27"/>
          <p:cNvSpPr>
            <a:spLocks noGrp="1"/>
          </p:cNvSpPr>
          <p:nvPr>
            <p:ph type="dt" sz="half" idx="10"/>
          </p:nvPr>
        </p:nvSpPr>
        <p:spPr/>
        <p:txBody>
          <a:bodyPr/>
          <a:lstStyle/>
          <a:p>
            <a:fld id="{3B7B468B-F107-44C5-8B97-5921E13B26D8}" type="datetimeFigureOut">
              <a:rPr lang="en-US" smtClean="0"/>
              <a:t>6/26/2025</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a:lstStyle/>
          <a:p>
            <a:fld id="{017EF485-12FF-4099-85FD-AB4458AD8EEB}" type="slidenum">
              <a:rPr lang="en-US" smtClean="0"/>
              <a:t>‹#›</a:t>
            </a:fld>
            <a:endParaRPr lang="en-US"/>
          </a:p>
        </p:txBody>
      </p:sp>
      <p:sp>
        <p:nvSpPr>
          <p:cNvPr id="32" name="Rectangle 31"/>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9" name="Rectangle 38"/>
          <p:cNvSpPr/>
          <p:nvPr/>
        </p:nvSpPr>
        <p:spPr>
          <a:xfrm>
            <a:off x="309558" y="680477"/>
            <a:ext cx="45720"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40" name="Rectangle 39"/>
          <p:cNvSpPr/>
          <p:nvPr/>
        </p:nvSpPr>
        <p:spPr>
          <a:xfrm>
            <a:off x="269073"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41" name="Rectangle 40"/>
          <p:cNvSpPr/>
          <p:nvPr/>
        </p:nvSpPr>
        <p:spPr>
          <a:xfrm>
            <a:off x="25002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2" name="Rectangle 41"/>
          <p:cNvSpPr/>
          <p:nvPr/>
        </p:nvSpPr>
        <p:spPr>
          <a:xfrm>
            <a:off x="221768"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Title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kumimoji="0" lang="en-US"/>
              <a:t>Click to edit Master title style</a:t>
            </a:r>
          </a:p>
        </p:txBody>
      </p:sp>
      <p:sp>
        <p:nvSpPr>
          <p:cNvPr id="9" name="Subtitle 8"/>
          <p:cNvSpPr>
            <a:spLocks noGrp="1"/>
          </p:cNvSpPr>
          <p:nvPr>
            <p:ph type="subTitle" idx="1"/>
          </p:nvPr>
        </p:nvSpPr>
        <p:spPr>
          <a:xfrm>
            <a:off x="914400" y="2834640"/>
            <a:ext cx="7772400" cy="1508760"/>
          </a:xfrm>
        </p:spPr>
        <p:txBody>
          <a:bodyPr lIns="100584" tIns="45720"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
        <p:nvSpPr>
          <p:cNvPr id="56" name="Rectangle 55"/>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5" name="Rectangle 64"/>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6" name="Rectangle 65"/>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7" name="Rectangle 66"/>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3B7B468B-F107-44C5-8B97-5921E13B26D8}" type="datetimeFigureOut">
              <a:rPr lang="en-US" smtClean="0"/>
              <a:t>6/26/2025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7EF485-12FF-4099-85FD-AB4458AD8EEB}"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p>
            <a:r>
              <a:rPr kumimoji="0" lang="en-US"/>
              <a:t>Click to edit Master title style</a:t>
            </a:r>
          </a:p>
        </p:txBody>
      </p:sp>
      <p:sp>
        <p:nvSpPr>
          <p:cNvPr id="3" name="Vertical Text Placeholder 2"/>
          <p:cNvSpPr>
            <a:spLocks noGrp="1"/>
          </p:cNvSpPr>
          <p:nvPr>
            <p:ph type="body" orient="vert" idx="1"/>
          </p:nvPr>
        </p:nvSpPr>
        <p:spPr>
          <a:xfrm>
            <a:off x="609600" y="274639"/>
            <a:ext cx="58674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3B7B468B-F107-44C5-8B97-5921E13B26D8}" type="datetimeFigureOut">
              <a:rPr lang="en-US" smtClean="0"/>
              <a:t>6/26/2025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7EF485-12FF-4099-85FD-AB4458AD8EEB}"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3B7B468B-F107-44C5-8B97-5921E13B26D8}" type="datetimeFigureOut">
              <a:rPr lang="en-US" smtClean="0"/>
              <a:t>6/26/2025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7EF485-12FF-4099-85FD-AB4458AD8EEB}"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4" name="Freeform 13"/>
          <p:cNvSpPr>
            <a:spLocks/>
          </p:cNvSpPr>
          <p:nvPr/>
        </p:nvSpPr>
        <p:spPr bwMode="auto">
          <a:xfrm>
            <a:off x="4828952" y="1073888"/>
            <a:ext cx="4322136"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Freeform 14"/>
          <p:cNvSpPr>
            <a:spLocks/>
          </p:cNvSpPr>
          <p:nvPr/>
        </p:nvSpPr>
        <p:spPr bwMode="auto">
          <a:xfrm>
            <a:off x="373966" y="0"/>
            <a:ext cx="5514536" cy="6615332"/>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5236414">
            <a:off x="4462128" y="1483600"/>
            <a:ext cx="4114800" cy="118872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Freeform 15"/>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Freeform 16"/>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Freeform 17"/>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Freeform 18"/>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Freeform 19"/>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1" name="Freeform 20"/>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Freeform 21"/>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3" name="Freeform 22"/>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4" name="Freeform 23"/>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5" name="Freeform 24"/>
          <p:cNvSpPr>
            <a:spLocks/>
          </p:cNvSpPr>
          <p:nvPr/>
        </p:nvSpPr>
        <p:spPr bwMode="auto">
          <a:xfrm>
            <a:off x="366824"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6" name="Freeform 25"/>
          <p:cNvSpPr>
            <a:spLocks/>
          </p:cNvSpPr>
          <p:nvPr/>
        </p:nvSpPr>
        <p:spPr bwMode="auto">
          <a:xfrm>
            <a:off x="366824"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Freeform 26"/>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3" name="Text Placeholder 2"/>
          <p:cNvSpPr>
            <a:spLocks noGrp="1"/>
          </p:cNvSpPr>
          <p:nvPr>
            <p:ph type="body" idx="1"/>
          </p:nvPr>
        </p:nvSpPr>
        <p:spPr>
          <a:xfrm>
            <a:off x="706902" y="1351672"/>
            <a:ext cx="5718048" cy="977486"/>
          </a:xfrm>
        </p:spPr>
        <p:txBody>
          <a:bodyPr lIns="82296" tIns="45720" bIns="0" anchor="t"/>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3B7B468B-F107-44C5-8B97-5921E13B26D8}" type="datetimeFigureOut">
              <a:rPr lang="en-US" smtClean="0"/>
              <a:t>6/26/2025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7EF485-12FF-4099-85FD-AB4458AD8EEB}" type="slidenum">
              <a:rPr lang="en-US" smtClean="0"/>
              <a:t>‹#›</a:t>
            </a:fld>
            <a:endParaRPr lang="en-US"/>
          </a:p>
        </p:txBody>
      </p:sp>
      <p:sp>
        <p:nvSpPr>
          <p:cNvPr id="7" name="Rectangle 6"/>
          <p:cNvSpPr/>
          <p:nvPr/>
        </p:nvSpPr>
        <p:spPr>
          <a:xfrm>
            <a:off x="363160" y="402264"/>
            <a:ext cx="850392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vl1pPr>
            <a:extLst/>
          </a:lstStyle>
          <a:p>
            <a:r>
              <a:rPr kumimoji="0" lang="en-US"/>
              <a:t>Click to edit Master title style</a:t>
            </a:r>
          </a:p>
        </p:txBody>
      </p:sp>
      <p:sp>
        <p:nvSpPr>
          <p:cNvPr id="8" name="Rectangle 7"/>
          <p:cNvSpPr/>
          <p:nvPr/>
        </p:nvSpPr>
        <p:spPr>
          <a:xfrm flipH="1">
            <a:off x="371538"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Rectangle 8"/>
          <p:cNvSpPr/>
          <p:nvPr/>
        </p:nvSpPr>
        <p:spPr>
          <a:xfrm flipH="1">
            <a:off x="411109"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 name="Rectangle 9"/>
          <p:cNvSpPr/>
          <p:nvPr/>
        </p:nvSpPr>
        <p:spPr>
          <a:xfrm flipH="1">
            <a:off x="44845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flipH="1">
            <a:off x="476702"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2" name="Rectangle 11"/>
          <p:cNvSpPr/>
          <p:nvPr/>
        </p:nvSpPr>
        <p:spPr>
          <a:xfrm>
            <a:off x="500478"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p>
            <a:r>
              <a:rPr kumimoji="0" lang="en-US"/>
              <a:t>Click to edit Master title style</a:t>
            </a:r>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3B7B468B-F107-44C5-8B97-5921E13B26D8}" type="datetimeFigureOut">
              <a:rPr lang="en-US" smtClean="0"/>
              <a:t>6/26/2025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7EF485-12FF-4099-85FD-AB4458AD8EEB}"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5" name="Rectangle 24"/>
          <p:cNvSpPr/>
          <p:nvPr/>
        </p:nvSpPr>
        <p:spPr>
          <a:xfrm>
            <a:off x="0" y="402265"/>
            <a:ext cx="886708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504824" y="512064"/>
            <a:ext cx="7772400" cy="914400"/>
          </a:xfrm>
        </p:spPr>
        <p:txBody>
          <a:bodyPr anchor="t"/>
          <a:lstStyle>
            <a:lvl1pPr>
              <a:defRPr sz="4000"/>
            </a:lvl1pPr>
            <a:extLst/>
          </a:lstStyle>
          <a:p>
            <a:r>
              <a:rPr kumimoji="0" lang="en-US"/>
              <a:t>Click to edit Master title style</a:t>
            </a:r>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3B7B468B-F107-44C5-8B97-5921E13B26D8}" type="datetimeFigureOut">
              <a:rPr lang="en-US" smtClean="0"/>
              <a:t>6/26/2025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17EF485-12FF-4099-85FD-AB4458AD8EEB}" type="slidenum">
              <a:rPr lang="en-US" smtClean="0"/>
              <a:t>‹#›</a:t>
            </a:fld>
            <a:endParaRPr lang="en-US"/>
          </a:p>
        </p:txBody>
      </p:sp>
      <p:sp>
        <p:nvSpPr>
          <p:cNvPr id="16" name="Rectangle 15"/>
          <p:cNvSpPr/>
          <p:nvPr/>
        </p:nvSpPr>
        <p:spPr>
          <a:xfrm>
            <a:off x="87790" y="680477"/>
            <a:ext cx="4572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7" name="Rectangle 16"/>
          <p:cNvSpPr/>
          <p:nvPr/>
        </p:nvSpPr>
        <p:spPr>
          <a:xfrm>
            <a:off x="47305"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Rectangle 17"/>
          <p:cNvSpPr/>
          <p:nvPr/>
        </p:nvSpPr>
        <p:spPr>
          <a:xfrm>
            <a:off x="2825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a:xfrm>
            <a:off x="0"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Rectangle 19"/>
          <p:cNvSpPr/>
          <p:nvPr/>
        </p:nvSpPr>
        <p:spPr>
          <a:xfrm flipH="1">
            <a:off x="149770"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Rectangle 20"/>
          <p:cNvSpPr/>
          <p:nvPr/>
        </p:nvSpPr>
        <p:spPr>
          <a:xfrm flipH="1">
            <a:off x="189341"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Rectangle 21"/>
          <p:cNvSpPr/>
          <p:nvPr/>
        </p:nvSpPr>
        <p:spPr>
          <a:xfrm flipH="1">
            <a:off x="22668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Rectangle 28"/>
          <p:cNvSpPr/>
          <p:nvPr/>
        </p:nvSpPr>
        <p:spPr>
          <a:xfrm flipH="1">
            <a:off x="254934"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0" name="Rectangle 29"/>
          <p:cNvSpPr/>
          <p:nvPr/>
        </p:nvSpPr>
        <p:spPr>
          <a:xfrm>
            <a:off x="278710"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vl1pPr>
            <a:extLst/>
          </a:lstStyle>
          <a:p>
            <a:r>
              <a:rPr kumimoji="0" lang="en-US"/>
              <a:t>Click to edit Master title style</a:t>
            </a:r>
          </a:p>
        </p:txBody>
      </p:sp>
      <p:sp>
        <p:nvSpPr>
          <p:cNvPr id="3" name="Date Placeholder 2"/>
          <p:cNvSpPr>
            <a:spLocks noGrp="1"/>
          </p:cNvSpPr>
          <p:nvPr>
            <p:ph type="dt" sz="half" idx="10"/>
          </p:nvPr>
        </p:nvSpPr>
        <p:spPr/>
        <p:txBody>
          <a:bodyPr/>
          <a:lstStyle/>
          <a:p>
            <a:fld id="{3B7B468B-F107-44C5-8B97-5921E13B26D8}" type="datetimeFigureOut">
              <a:rPr lang="en-US" smtClean="0"/>
              <a:t>6/26/2025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17EF485-12FF-4099-85FD-AB4458AD8EEB}"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7B468B-F107-44C5-8B97-5921E13B26D8}" type="datetimeFigureOut">
              <a:rPr lang="en-US" smtClean="0"/>
              <a:t>6/26/2025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17EF485-12FF-4099-85FD-AB4458AD8EEB}"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kumimoji="0" lang="en-US"/>
              <a:t>Click to edit Master title style</a:t>
            </a:r>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3B7B468B-F107-44C5-8B97-5921E13B26D8}" type="datetimeFigureOut">
              <a:rPr lang="en-US" smtClean="0"/>
              <a:t>6/26/2025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7EF485-12FF-4099-85FD-AB4458AD8EEB}"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368032" y="0"/>
            <a:ext cx="877824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cxnSp>
        <p:nvCxnSpPr>
          <p:cNvPr id="9" name="Straight Connector 8"/>
          <p:cNvCxnSpPr/>
          <p:nvPr/>
        </p:nvCxnSpPr>
        <p:spPr>
          <a:xfrm flipV="1">
            <a:off x="363195" y="1885028"/>
            <a:ext cx="8782622"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10" name="Group 9"/>
          <p:cNvGrpSpPr/>
          <p:nvPr/>
        </p:nvGrpSpPr>
        <p:grpSpPr>
          <a:xfrm rot="5400000">
            <a:off x="8514581" y="1219200"/>
            <a:ext cx="132763" cy="128466"/>
            <a:chOff x="6668087" y="1297746"/>
            <a:chExt cx="161840" cy="156602"/>
          </a:xfrm>
        </p:grpSpPr>
        <p:cxnSp>
          <p:nvCxnSpPr>
            <p:cNvPr id="15" name="Straight Connector 14"/>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extLst/>
          </a:lstStyle>
          <a:p>
            <a:r>
              <a:rPr kumimoji="0" lang="en-US"/>
              <a:t>Click to edit Master title style</a:t>
            </a:r>
          </a:p>
        </p:txBody>
      </p:sp>
      <p:sp>
        <p:nvSpPr>
          <p:cNvPr id="3" name="Picture Placeholder 2"/>
          <p:cNvSpPr>
            <a:spLocks noGrp="1"/>
          </p:cNvSpPr>
          <p:nvPr>
            <p:ph type="pic" idx="1"/>
          </p:nvPr>
        </p:nvSpPr>
        <p:spPr>
          <a:xfrm>
            <a:off x="368032" y="1893781"/>
            <a:ext cx="8778240" cy="4960144"/>
          </a:xfrm>
          <a:solidFill>
            <a:schemeClr val="bg2"/>
          </a:solidFill>
        </p:spPr>
        <p:txBody>
          <a:bodyPr/>
          <a:lstStyle>
            <a:lvl1pPr marL="0" indent="0">
              <a:buNone/>
              <a:defRPr sz="3200"/>
            </a:lvl1pPr>
            <a:extLst/>
          </a:lstStyle>
          <a:p>
            <a:r>
              <a:rPr kumimoji="0" lang="en-US"/>
              <a:t>Click icon to add picture</a:t>
            </a:r>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grpSp>
        <p:nvGrpSpPr>
          <p:cNvPr id="14" name="Group 13"/>
          <p:cNvGrpSpPr/>
          <p:nvPr/>
        </p:nvGrpSpPr>
        <p:grpSpPr>
          <a:xfrm rot="5400000">
            <a:off x="8666981" y="1371600"/>
            <a:ext cx="132763" cy="128466"/>
            <a:chOff x="6668087" y="1297746"/>
            <a:chExt cx="161840" cy="156602"/>
          </a:xfrm>
        </p:grpSpPr>
        <p:cxnSp>
          <p:nvCxnSpPr>
            <p:cNvPr id="11" name="Straight Connector 10"/>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Group 17"/>
          <p:cNvGrpSpPr/>
          <p:nvPr/>
        </p:nvGrpSpPr>
        <p:grpSpPr>
          <a:xfrm rot="5400000">
            <a:off x="8320088" y="1474763"/>
            <a:ext cx="132763" cy="128466"/>
            <a:chOff x="6668087" y="1297746"/>
            <a:chExt cx="161840" cy="156602"/>
          </a:xfrm>
        </p:grpSpPr>
        <p:cxnSp>
          <p:nvCxnSpPr>
            <p:cNvPr id="19" name="Straight Connector 18"/>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Date Placeholder 4"/>
          <p:cNvSpPr>
            <a:spLocks noGrp="1"/>
          </p:cNvSpPr>
          <p:nvPr>
            <p:ph type="dt" sz="half" idx="10"/>
          </p:nvPr>
        </p:nvSpPr>
        <p:spPr>
          <a:xfrm>
            <a:off x="6477000" y="55499"/>
            <a:ext cx="2133600" cy="365125"/>
          </a:xfrm>
        </p:spPr>
        <p:txBody>
          <a:bodyPr/>
          <a:lstStyle/>
          <a:p>
            <a:fld id="{3B7B468B-F107-44C5-8B97-5921E13B26D8}" type="datetimeFigureOut">
              <a:rPr lang="en-US" smtClean="0"/>
              <a:t>6/26/2025</a:t>
            </a:fld>
            <a:endParaRPr lang="en-US"/>
          </a:p>
        </p:txBody>
      </p:sp>
      <p:sp>
        <p:nvSpPr>
          <p:cNvPr id="6" name="Footer Placeholder 5"/>
          <p:cNvSpPr>
            <a:spLocks noGrp="1"/>
          </p:cNvSpPr>
          <p:nvPr>
            <p:ph type="ftr" sz="quarter" idx="11"/>
          </p:nvPr>
        </p:nvSpPr>
        <p:spPr>
          <a:xfrm>
            <a:off x="914400" y="55499"/>
            <a:ext cx="5562600" cy="365125"/>
          </a:xfrm>
        </p:spPr>
        <p:txBody>
          <a:bodyPr/>
          <a:lstStyle/>
          <a:p>
            <a:endParaRPr lang="en-US"/>
          </a:p>
        </p:txBody>
      </p:sp>
      <p:sp>
        <p:nvSpPr>
          <p:cNvPr id="7" name="Slide Number Placeholder 6"/>
          <p:cNvSpPr>
            <a:spLocks noGrp="1"/>
          </p:cNvSpPr>
          <p:nvPr>
            <p:ph type="sldNum" sz="quarter" idx="12"/>
          </p:nvPr>
        </p:nvSpPr>
        <p:spPr>
          <a:xfrm>
            <a:off x="8610600" y="55499"/>
            <a:ext cx="457200" cy="365125"/>
          </a:xfrm>
        </p:spPr>
        <p:txBody>
          <a:bodyPr/>
          <a:lstStyle/>
          <a:p>
            <a:fld id="{017EF485-12FF-4099-85FD-AB4458AD8EEB}"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2" name="Rectangle 11"/>
          <p:cNvSpPr/>
          <p:nvPr/>
        </p:nvSpPr>
        <p:spPr>
          <a:xfrm>
            <a:off x="309558" y="680477"/>
            <a:ext cx="45720"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5" name="Rectangle 14"/>
          <p:cNvSpPr/>
          <p:nvPr/>
        </p:nvSpPr>
        <p:spPr>
          <a:xfrm>
            <a:off x="269073" y="680477"/>
            <a:ext cx="2743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6" name="Rectangle 15"/>
          <p:cNvSpPr/>
          <p:nvPr/>
        </p:nvSpPr>
        <p:spPr>
          <a:xfrm>
            <a:off x="250020"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7" name="Rectangle 16"/>
          <p:cNvSpPr/>
          <p:nvPr/>
        </p:nvSpPr>
        <p:spPr>
          <a:xfrm>
            <a:off x="221768"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Title Placeholder 21"/>
          <p:cNvSpPr>
            <a:spLocks noGrp="1"/>
          </p:cNvSpPr>
          <p:nvPr>
            <p:ph type="title"/>
          </p:nvPr>
        </p:nvSpPr>
        <p:spPr>
          <a:xfrm>
            <a:off x="914400" y="512064"/>
            <a:ext cx="7772400" cy="914400"/>
          </a:xfrm>
          <a:prstGeom prst="rect">
            <a:avLst/>
          </a:prstGeom>
        </p:spPr>
        <p:txBody>
          <a:bodyPr vert="horz" anchor="t">
            <a:noAutofit/>
          </a:bodyPr>
          <a:lstStyle/>
          <a:p>
            <a:r>
              <a:rPr kumimoji="0" lang="en-US"/>
              <a:t>Click to edit Master title style</a:t>
            </a:r>
          </a:p>
        </p:txBody>
      </p:sp>
      <p:sp>
        <p:nvSpPr>
          <p:cNvPr id="13" name="Text Placeholder 12"/>
          <p:cNvSpPr>
            <a:spLocks noGrp="1"/>
          </p:cNvSpPr>
          <p:nvPr>
            <p:ph type="body" idx="1"/>
          </p:nvPr>
        </p:nvSpPr>
        <p:spPr>
          <a:xfrm>
            <a:off x="914400" y="1783560"/>
            <a:ext cx="7772400" cy="457200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defRPr>
            </a:lvl1pPr>
            <a:extLst/>
          </a:lstStyle>
          <a:p>
            <a:fld id="{3B7B468B-F107-44C5-8B97-5921E13B26D8}" type="datetimeFigureOut">
              <a:rPr lang="en-US" smtClean="0"/>
              <a:t>6/26/2025</a:t>
            </a:fld>
            <a:endParaRPr lang="en-US"/>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defRPr>
            </a:lvl1pPr>
            <a:extLst/>
          </a:lstStyle>
          <a:p>
            <a:endParaRPr lang="en-US"/>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defRPr>
            </a:lvl1pPr>
            <a:extLst/>
          </a:lstStyle>
          <a:p>
            <a:fld id="{017EF485-12FF-4099-85FD-AB4458AD8EEB}"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p:titleStyle>
    <p:body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hyperlink" Target="http://video.esri.com/watch/4638/uc2015-opening-video"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hyperlink" Target="https://twitter.com/kirkgoldsberry/status/1105817076835336192?lang=en" TargetMode="Externa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s://www.instagram.com/p/CbsKYdEO5MR/" TargetMode="External"/><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atlas.hks.harvard.edu/" TargetMode="Externa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atlas.hks.harvard.edu/" TargetMode="Externa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hyperlink" Target="https://brilliantmaps.com/cultural-region-map-usa/" TargetMode="External"/><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hyperlink" Target="https://www.nature.com/articles/s41599-023-01611-3#ref-CR37" TargetMode="External"/><Relationship Id="rId3" Type="http://schemas.openxmlformats.org/officeDocument/2006/relationships/image" Target="../media/image24.jpeg"/><Relationship Id="rId7" Type="http://schemas.openxmlformats.org/officeDocument/2006/relationships/hyperlink" Target="https://www.nature.com/articles/s41599-023-01611-3#ref-CR31" TargetMode="External"/><Relationship Id="rId2" Type="http://schemas.openxmlformats.org/officeDocument/2006/relationships/hyperlink" Target="https://www.nature.com/articles/s41599-023-01611-3" TargetMode="External"/><Relationship Id="rId1" Type="http://schemas.openxmlformats.org/officeDocument/2006/relationships/slideLayout" Target="../slideLayouts/slideLayout7.xml"/><Relationship Id="rId6" Type="http://schemas.openxmlformats.org/officeDocument/2006/relationships/hyperlink" Target="https://www.nature.com/articles/s41599-023-01611-3#ref-CR17" TargetMode="External"/><Relationship Id="rId5" Type="http://schemas.openxmlformats.org/officeDocument/2006/relationships/hyperlink" Target="https://www.nature.com/articles/s41599-023-01611-3#ref-CR16" TargetMode="External"/><Relationship Id="rId10" Type="http://schemas.openxmlformats.org/officeDocument/2006/relationships/hyperlink" Target="https://www.nature.com/articles/s41599-023-01611-3#ref-CR46" TargetMode="External"/><Relationship Id="rId4" Type="http://schemas.openxmlformats.org/officeDocument/2006/relationships/hyperlink" Target="https://www.nature.com/articles/s41599-023-01611-3#ref-CR11" TargetMode="External"/><Relationship Id="rId9" Type="http://schemas.openxmlformats.org/officeDocument/2006/relationships/hyperlink" Target="https://www.nature.com/articles/s41599-023-01611-3#ref-CR45"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www.ted.com/talks/hans_rosling_global_population_growth_box_by_box?language=en" TargetMode="External"/><Relationship Id="rId2" Type="http://schemas.openxmlformats.org/officeDocument/2006/relationships/image" Target="../media/image25.gif"/><Relationship Id="rId1" Type="http://schemas.openxmlformats.org/officeDocument/2006/relationships/slideLayout" Target="../slideLayouts/slideLayout2.xml"/><Relationship Id="rId4" Type="http://schemas.openxmlformats.org/officeDocument/2006/relationships/hyperlink" Target="http://vis.stanford.edu/jheer/d3/pyramid/shift.html"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twitter.com/kyle_e_walker/status/1678788839744352258" TargetMode="External"/><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hyperlink" Target="https://twitter.com/kyle_e_walker/status/1678788839744352258" TargetMode="External"/><Relationship Id="rId2" Type="http://schemas.openxmlformats.org/officeDocument/2006/relationships/image" Target="../media/image30.png"/><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twitter.com/kyle_e_walker/status/1678788839744352258" TargetMode="External"/><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www.nytimes.com/interactive/2023/upshot/extremely-detailed-nyc-neighborhood-map.html" TargetMode="Externa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43.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atlas.hks.harvard.edu/" TargetMode="Externa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s://atlas.hks.harvard.edu/" TargetMode="Externa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5.wmf"/></Relationships>
</file>

<file path=ppt/slides/_rels/slide48.xml.rels><?xml version="1.0" encoding="UTF-8" standalone="yes"?>
<Relationships xmlns="http://schemas.openxmlformats.org/package/2006/relationships"><Relationship Id="rId2" Type="http://schemas.openxmlformats.org/officeDocument/2006/relationships/image" Target="../media/image56.gif"/><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hyperlink" Target="https://www.worldhistory.org/image/11717/trade-in-the-roman-empire-map-c-200-ce/" TargetMode="External"/><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hyperlink" Target="https://www.scmglobe.com/supply-chains-roman-empire/" TargetMode="Externa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s://orbis.stanford.edu/" TargetMode="Externa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hyperlink" Target="https://orbis.stanford.edu/" TargetMode="External"/><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hyperlink" Target="https://nist.libguides.com/c.php?g=952314&amp;p=6909689" TargetMode="Externa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gif"/><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6.w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hyperlink" Target="https://www.tradebarrierindex.org/#compare-container" TargetMode="External"/><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hyperlink" Target="https://www.openzonemap.com/map" TargetMode="Externa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hyperlink" Target="https://saylordotorg.github.io/text_world-regional-geography-people-places-and-globalization/s05-03-the-european-union-and-suprana.html" TargetMode="Externa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hyperlink" Target="https://tcugis.maps.arcgis.com/apps/mapviewer/index.html?webmap=713aac0441404bf9842771942260604b" TargetMode="Externa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hyperlink" Target="https://www.imf.org/external/datamapper/CG_DEBT_GDP@GDD/CHN/FRA/DEU/ITA/JPN/GBR/USA" TargetMode="External"/><Relationship Id="rId1" Type="http://schemas.openxmlformats.org/officeDocument/2006/relationships/slideLayout" Target="../slideLayouts/slideLayout6.xml"/><Relationship Id="rId4" Type="http://schemas.openxmlformats.org/officeDocument/2006/relationships/hyperlink" Target="https://budgetmodel.wharton.upenn.edu/issues/2023/10/6/when-does-federal-debt-reach-unsustainable-levels"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hyperlink" Target="https://www.imf.org/external/datamapper/CG_DEBT_GDP@GDD/CHN/FRA/DEU/ITA/JPN/GBR/USA" TargetMode="External"/><Relationship Id="rId1" Type="http://schemas.openxmlformats.org/officeDocument/2006/relationships/slideLayout" Target="../slideLayouts/slideLayout6.xml"/><Relationship Id="rId4" Type="http://schemas.openxmlformats.org/officeDocument/2006/relationships/hyperlink" Target="https://budgetmodel.wharton.upenn.edu/issues/2023/10/6/when-does-federal-debt-reach-unsustainable-levels"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hyperlink" Target="https://www.statista.com/chart/30349/map-of-informal-employment/" TargetMode="Externa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hyperlink" Target="https://www.onestopmap.com/" TargetMode="External"/><Relationship Id="rId2" Type="http://schemas.openxmlformats.org/officeDocument/2006/relationships/image" Target="../media/image76.jpeg"/><Relationship Id="rId1" Type="http://schemas.openxmlformats.org/officeDocument/2006/relationships/slideLayout" Target="../slideLayouts/slideLayout7.xml"/><Relationship Id="rId4" Type="http://schemas.openxmlformats.org/officeDocument/2006/relationships/hyperlink" Target="https://www.polgeonow.com/2024/06/sudan-war-map-2024-june-darfur-joint-force-rebels.html" TargetMode="External"/></Relationships>
</file>

<file path=ppt/slides/_rels/slide7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hyperlink" Target="https://www.rollingstone.com/culture/culture-features/drug-war-mexico-gas-oil-cartel-717563/" TargetMode="Externa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www.nytimes.com/interactive/2023/upshot/extremely-detailed-nyc-neighborhood-map.html" TargetMode="External"/><Relationship Id="rId1" Type="http://schemas.openxmlformats.org/officeDocument/2006/relationships/slideLayout" Target="../slideLayouts/slideLayout7.xml"/><Relationship Id="rId5" Type="http://schemas.openxmlformats.org/officeDocument/2006/relationships/hyperlink" Target="https://www.google.com/books/edition/Excluded/aaaaEAAAQBAJ?hl=en&amp;gbpv=0" TargetMode="External"/><Relationship Id="rId4" Type="http://schemas.openxmlformats.org/officeDocument/2006/relationships/hyperlink" Target="https://isps.yale.edu/news/blog/2025/02/new-research-unveils-why-nimbyism-alone-cant-explain-anti-development-sentiment" TargetMode="Externa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200" dirty="0"/>
              <a:t>Geographical Approach </a:t>
            </a:r>
            <a:br>
              <a:rPr lang="en-US" sz="3200" dirty="0"/>
            </a:br>
            <a:r>
              <a:rPr lang="en-US" sz="3200" dirty="0"/>
              <a:t>to the Economy</a:t>
            </a:r>
          </a:p>
        </p:txBody>
      </p:sp>
      <p:sp>
        <p:nvSpPr>
          <p:cNvPr id="3" name="Subtitle 2"/>
          <p:cNvSpPr>
            <a:spLocks noGrp="1"/>
          </p:cNvSpPr>
          <p:nvPr>
            <p:ph type="subTitle" idx="1"/>
          </p:nvPr>
        </p:nvSpPr>
        <p:spPr/>
        <p:txBody>
          <a:bodyPr/>
          <a:lstStyle/>
          <a:p>
            <a:r>
              <a:rPr lang="en-US" dirty="0"/>
              <a:t>CH 1 – Content Modules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CF7AA4C-A8BF-4455-BA3D-96D58BF53D41}"/>
              </a:ext>
            </a:extLst>
          </p:cNvPr>
          <p:cNvSpPr txBox="1"/>
          <p:nvPr/>
        </p:nvSpPr>
        <p:spPr>
          <a:xfrm>
            <a:off x="685800" y="1794808"/>
            <a:ext cx="7772400" cy="1938992"/>
          </a:xfrm>
          <a:prstGeom prst="rect">
            <a:avLst/>
          </a:prstGeom>
          <a:noFill/>
        </p:spPr>
        <p:txBody>
          <a:bodyPr wrap="square" rtlCol="0">
            <a:spAutoFit/>
          </a:bodyPr>
          <a:lstStyle/>
          <a:p>
            <a:r>
              <a:rPr lang="en-US" sz="2400" dirty="0"/>
              <a:t>“Maps are the most important documents in human history. They give us tools to store and exchange knowledge about space and place.” </a:t>
            </a:r>
          </a:p>
          <a:p>
            <a:endParaRPr lang="en-US" sz="2400" dirty="0"/>
          </a:p>
          <a:p>
            <a:r>
              <a:rPr lang="en-US" sz="2400" dirty="0"/>
              <a:t>	-Kirk Goldsberry </a:t>
            </a:r>
          </a:p>
        </p:txBody>
      </p:sp>
    </p:spTree>
    <p:extLst>
      <p:ext uri="{BB962C8B-B14F-4D97-AF65-F5344CB8AC3E}">
        <p14:creationId xmlns:p14="http://schemas.microsoft.com/office/powerpoint/2010/main" val="37484522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Geographic Perspective</a:t>
            </a:r>
          </a:p>
        </p:txBody>
      </p:sp>
      <p:sp>
        <p:nvSpPr>
          <p:cNvPr id="3" name="Content Placeholder 2"/>
          <p:cNvSpPr>
            <a:spLocks noGrp="1"/>
          </p:cNvSpPr>
          <p:nvPr>
            <p:ph idx="1"/>
          </p:nvPr>
        </p:nvSpPr>
        <p:spPr/>
        <p:txBody>
          <a:bodyPr>
            <a:normAutofit lnSpcReduction="10000"/>
          </a:bodyPr>
          <a:lstStyle/>
          <a:p>
            <a:r>
              <a:rPr lang="en-US" sz="2800" dirty="0"/>
              <a:t>More than anything – Geography is a discipline guided by a means of approaching problems and thinking about the world. We call this the “Geographic Perspective”</a:t>
            </a:r>
          </a:p>
          <a:p>
            <a:r>
              <a:rPr lang="en-US" sz="2800" dirty="0">
                <a:hlinkClick r:id="rId2"/>
              </a:rPr>
              <a:t>Applying Geography Everywhere</a:t>
            </a:r>
            <a:endParaRPr lang="en-US" sz="2800" dirty="0"/>
          </a:p>
          <a:p>
            <a:r>
              <a:rPr lang="en-US" sz="2800" dirty="0"/>
              <a:t>What’s your major?</a:t>
            </a:r>
          </a:p>
          <a:p>
            <a:pPr lvl="1"/>
            <a:r>
              <a:rPr lang="en-US" sz="1800" dirty="0"/>
              <a:t>Accounting</a:t>
            </a:r>
          </a:p>
          <a:p>
            <a:pPr lvl="1"/>
            <a:r>
              <a:rPr lang="en-US" sz="1800" dirty="0"/>
              <a:t>Pre-law</a:t>
            </a:r>
          </a:p>
          <a:p>
            <a:pPr lvl="1"/>
            <a:r>
              <a:rPr lang="en-US" sz="1800" dirty="0"/>
              <a:t>Interior Design</a:t>
            </a:r>
          </a:p>
          <a:p>
            <a:pPr lvl="1"/>
            <a:r>
              <a:rPr lang="en-US" sz="1800" dirty="0"/>
              <a:t>Dance</a:t>
            </a:r>
          </a:p>
          <a:p>
            <a:pPr lvl="1"/>
            <a:r>
              <a:rPr lang="en-US" sz="1800" dirty="0"/>
              <a:t>Engineering</a:t>
            </a:r>
          </a:p>
          <a:p>
            <a:pPr lvl="1"/>
            <a:r>
              <a:rPr lang="en-US" sz="1800" dirty="0"/>
              <a:t>Geography?</a:t>
            </a:r>
          </a:p>
        </p:txBody>
      </p:sp>
    </p:spTree>
    <p:extLst>
      <p:ext uri="{BB962C8B-B14F-4D97-AF65-F5344CB8AC3E}">
        <p14:creationId xmlns:p14="http://schemas.microsoft.com/office/powerpoint/2010/main" val="26219597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C5AE76-1AD3-4195-B4EC-3E8811CED8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2492" y="0"/>
            <a:ext cx="5159016" cy="6858000"/>
          </a:xfrm>
          <a:prstGeom prst="rect">
            <a:avLst/>
          </a:prstGeom>
        </p:spPr>
      </p:pic>
    </p:spTree>
    <p:extLst>
      <p:ext uri="{BB962C8B-B14F-4D97-AF65-F5344CB8AC3E}">
        <p14:creationId xmlns:p14="http://schemas.microsoft.com/office/powerpoint/2010/main" val="2983410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FBDD1A-A506-44E2-9EAD-5F93DF9EB9AF}"/>
              </a:ext>
            </a:extLst>
          </p:cNvPr>
          <p:cNvSpPr txBox="1"/>
          <p:nvPr/>
        </p:nvSpPr>
        <p:spPr>
          <a:xfrm>
            <a:off x="533400" y="6260068"/>
            <a:ext cx="8153400" cy="369332"/>
          </a:xfrm>
          <a:prstGeom prst="rect">
            <a:avLst/>
          </a:prstGeom>
          <a:noFill/>
        </p:spPr>
        <p:txBody>
          <a:bodyPr wrap="square" rtlCol="0">
            <a:spAutoFit/>
          </a:bodyPr>
          <a:lstStyle/>
          <a:p>
            <a:r>
              <a:rPr lang="en-US" dirty="0">
                <a:hlinkClick r:id="rId2"/>
              </a:rPr>
              <a:t>https://twitter.com/kirkgoldsberry/status/1105817076835336192?lang=en</a:t>
            </a:r>
            <a:r>
              <a:rPr lang="en-US" dirty="0"/>
              <a:t> </a:t>
            </a:r>
          </a:p>
        </p:txBody>
      </p:sp>
      <p:pic>
        <p:nvPicPr>
          <p:cNvPr id="4" name="Picture 3">
            <a:extLst>
              <a:ext uri="{FF2B5EF4-FFF2-40B4-BE49-F238E27FC236}">
                <a16:creationId xmlns:a16="http://schemas.microsoft.com/office/drawing/2014/main" id="{28B92FCF-A551-40C9-AF8D-31430D536F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622" y="0"/>
            <a:ext cx="8346757" cy="6260068"/>
          </a:xfrm>
          <a:prstGeom prst="rect">
            <a:avLst/>
          </a:prstGeom>
        </p:spPr>
      </p:pic>
    </p:spTree>
    <p:extLst>
      <p:ext uri="{BB962C8B-B14F-4D97-AF65-F5344CB8AC3E}">
        <p14:creationId xmlns:p14="http://schemas.microsoft.com/office/powerpoint/2010/main" val="41034139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FC2891-7B15-42D0-9E0A-ED49EA28A5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7087" y="0"/>
            <a:ext cx="6849826" cy="6858000"/>
          </a:xfrm>
          <a:prstGeom prst="rect">
            <a:avLst/>
          </a:prstGeom>
        </p:spPr>
      </p:pic>
    </p:spTree>
    <p:extLst>
      <p:ext uri="{BB962C8B-B14F-4D97-AF65-F5344CB8AC3E}">
        <p14:creationId xmlns:p14="http://schemas.microsoft.com/office/powerpoint/2010/main" val="2360406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2B7C19-A6F9-44B6-9FDE-659F3766B4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8172" y="0"/>
            <a:ext cx="6827655" cy="6858000"/>
          </a:xfrm>
          <a:prstGeom prst="rect">
            <a:avLst/>
          </a:prstGeom>
        </p:spPr>
      </p:pic>
      <p:sp>
        <p:nvSpPr>
          <p:cNvPr id="4" name="TextBox 3">
            <a:extLst>
              <a:ext uri="{FF2B5EF4-FFF2-40B4-BE49-F238E27FC236}">
                <a16:creationId xmlns:a16="http://schemas.microsoft.com/office/drawing/2014/main" id="{CCA41F0D-0B3F-4B11-B59C-7792D4905C00}"/>
              </a:ext>
            </a:extLst>
          </p:cNvPr>
          <p:cNvSpPr txBox="1"/>
          <p:nvPr/>
        </p:nvSpPr>
        <p:spPr>
          <a:xfrm>
            <a:off x="157955" y="6324600"/>
            <a:ext cx="990600" cy="369332"/>
          </a:xfrm>
          <a:prstGeom prst="rect">
            <a:avLst/>
          </a:prstGeom>
          <a:noFill/>
        </p:spPr>
        <p:txBody>
          <a:bodyPr wrap="square" rtlCol="0">
            <a:spAutoFit/>
          </a:bodyPr>
          <a:lstStyle/>
          <a:p>
            <a:r>
              <a:rPr lang="en-US" dirty="0">
                <a:hlinkClick r:id="rId3"/>
              </a:rPr>
              <a:t>Source</a:t>
            </a:r>
            <a:r>
              <a:rPr lang="en-US" dirty="0"/>
              <a:t> </a:t>
            </a:r>
          </a:p>
        </p:txBody>
      </p:sp>
    </p:spTree>
    <p:extLst>
      <p:ext uri="{BB962C8B-B14F-4D97-AF65-F5344CB8AC3E}">
        <p14:creationId xmlns:p14="http://schemas.microsoft.com/office/powerpoint/2010/main" val="20087764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F83BFF-D084-4FA1-AC7E-D2F8116964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0"/>
            <a:ext cx="6858000" cy="6858000"/>
          </a:xfrm>
          <a:prstGeom prst="rect">
            <a:avLst/>
          </a:prstGeom>
        </p:spPr>
      </p:pic>
    </p:spTree>
    <p:extLst>
      <p:ext uri="{BB962C8B-B14F-4D97-AF65-F5344CB8AC3E}">
        <p14:creationId xmlns:p14="http://schemas.microsoft.com/office/powerpoint/2010/main" val="26236556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0CBB7A-1BDB-4B28-B0A3-9DC43CF8A3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1164" y="0"/>
            <a:ext cx="6841671" cy="6858000"/>
          </a:xfrm>
          <a:prstGeom prst="rect">
            <a:avLst/>
          </a:prstGeom>
        </p:spPr>
      </p:pic>
    </p:spTree>
    <p:extLst>
      <p:ext uri="{BB962C8B-B14F-4D97-AF65-F5344CB8AC3E}">
        <p14:creationId xmlns:p14="http://schemas.microsoft.com/office/powerpoint/2010/main" val="28645562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C4E2739-0C3E-4620-ADA1-AEC2F0105523}"/>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6556344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7" name="Picture 5" descr="LA Dispensaries"/>
          <p:cNvPicPr>
            <a:picLocks noGrp="1" noChangeAspect="1" noChangeArrowheads="1"/>
          </p:cNvPicPr>
          <p:nvPr>
            <p:ph idx="4294967295"/>
          </p:nvPr>
        </p:nvPicPr>
        <p:blipFill>
          <a:blip r:embed="rId3" cstate="print"/>
          <a:srcRect/>
          <a:stretch>
            <a:fillRect/>
          </a:stretch>
        </p:blipFill>
        <p:spPr>
          <a:xfrm>
            <a:off x="723900" y="114300"/>
            <a:ext cx="7696200" cy="6173788"/>
          </a:xfrm>
          <a:noFill/>
          <a:ln/>
          <a:effectLst/>
        </p:spPr>
      </p:pic>
      <p:sp>
        <p:nvSpPr>
          <p:cNvPr id="136198" name="Text Box 6"/>
          <p:cNvSpPr txBox="1">
            <a:spLocks noChangeArrowheads="1"/>
          </p:cNvSpPr>
          <p:nvPr/>
        </p:nvSpPr>
        <p:spPr bwMode="auto">
          <a:xfrm>
            <a:off x="685800" y="6324600"/>
            <a:ext cx="7696200" cy="274638"/>
          </a:xfrm>
          <a:prstGeom prst="rect">
            <a:avLst/>
          </a:prstGeom>
          <a:noFill/>
          <a:ln w="9525">
            <a:noFill/>
            <a:miter lim="800000"/>
            <a:headEnd/>
            <a:tailEnd/>
          </a:ln>
          <a:effectLst/>
        </p:spPr>
        <p:txBody>
          <a:bodyPr>
            <a:spAutoFit/>
          </a:bodyPr>
          <a:lstStyle/>
          <a:p>
            <a:pPr>
              <a:spcBef>
                <a:spcPct val="50000"/>
              </a:spcBef>
            </a:pPr>
            <a:r>
              <a:rPr lang="en-US" sz="1200" dirty="0"/>
              <a:t>http://latimesblogs.latimes.com/lanow/2009/09/medical-marijuana-in-los-angeles.html</a:t>
            </a:r>
          </a:p>
        </p:txBody>
      </p:sp>
    </p:spTree>
    <p:extLst>
      <p:ext uri="{BB962C8B-B14F-4D97-AF65-F5344CB8AC3E}">
        <p14:creationId xmlns:p14="http://schemas.microsoft.com/office/powerpoint/2010/main" val="29494072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762000" y="990600"/>
            <a:ext cx="8135938" cy="4312463"/>
          </a:xfrm>
          <a:prstGeom prst="rect">
            <a:avLst/>
          </a:prstGeom>
          <a:noFill/>
          <a:ln w="127000">
            <a:noFill/>
            <a:miter lim="800000"/>
            <a:headEnd/>
            <a:tailEnd/>
          </a:ln>
        </p:spPr>
        <p:txBody>
          <a:bodyPr lIns="90488" tIns="44450" rIns="90488" bIns="44450">
            <a:spAutoFit/>
          </a:bodyPr>
          <a:lstStyle/>
          <a:p>
            <a:pPr marL="285750" indent="-285750">
              <a:lnSpc>
                <a:spcPct val="110000"/>
              </a:lnSpc>
              <a:spcBef>
                <a:spcPct val="25000"/>
              </a:spcBef>
              <a:buFontTx/>
              <a:buChar char="•"/>
            </a:pPr>
            <a:r>
              <a:rPr lang="en-US" sz="2800" dirty="0">
                <a:latin typeface="Arial" charset="0"/>
              </a:rPr>
              <a:t>‘To write about the earth’</a:t>
            </a:r>
          </a:p>
          <a:p>
            <a:pPr marL="285750" indent="-285750">
              <a:lnSpc>
                <a:spcPct val="110000"/>
              </a:lnSpc>
              <a:spcBef>
                <a:spcPct val="25000"/>
              </a:spcBef>
              <a:buFontTx/>
              <a:buChar char="•"/>
            </a:pPr>
            <a:r>
              <a:rPr lang="en-US" sz="2800" dirty="0">
                <a:latin typeface="Arial" charset="0"/>
              </a:rPr>
              <a:t>The study of </a:t>
            </a:r>
            <a:r>
              <a:rPr lang="en-US" sz="2800" b="1" dirty="0">
                <a:latin typeface="Arial" charset="0"/>
              </a:rPr>
              <a:t>place</a:t>
            </a:r>
            <a:r>
              <a:rPr lang="en-US" sz="2800" dirty="0">
                <a:latin typeface="Arial" charset="0"/>
              </a:rPr>
              <a:t> and </a:t>
            </a:r>
            <a:r>
              <a:rPr lang="en-US" sz="2800" b="1" dirty="0">
                <a:latin typeface="Arial" charset="0"/>
              </a:rPr>
              <a:t>space</a:t>
            </a:r>
          </a:p>
          <a:p>
            <a:pPr marL="285750" indent="-285750">
              <a:lnSpc>
                <a:spcPct val="110000"/>
              </a:lnSpc>
              <a:spcBef>
                <a:spcPct val="25000"/>
              </a:spcBef>
              <a:buFontTx/>
              <a:buChar char="•"/>
            </a:pPr>
            <a:r>
              <a:rPr lang="en-US" sz="2800" dirty="0">
                <a:latin typeface="Arial" charset="0"/>
              </a:rPr>
              <a:t>Studies the </a:t>
            </a:r>
            <a:r>
              <a:rPr lang="en-US" sz="2800" b="1" dirty="0">
                <a:latin typeface="Arial" charset="0"/>
              </a:rPr>
              <a:t>location</a:t>
            </a:r>
            <a:r>
              <a:rPr lang="en-US" sz="2800" dirty="0">
                <a:latin typeface="Arial" charset="0"/>
              </a:rPr>
              <a:t> and </a:t>
            </a:r>
            <a:r>
              <a:rPr lang="en-US" sz="2800" b="1" dirty="0">
                <a:latin typeface="Arial" charset="0"/>
              </a:rPr>
              <a:t>distribution</a:t>
            </a:r>
            <a:r>
              <a:rPr lang="en-US" sz="2800" dirty="0">
                <a:latin typeface="Arial" charset="0"/>
              </a:rPr>
              <a:t> of features on the </a:t>
            </a:r>
            <a:r>
              <a:rPr lang="en-US" sz="2800" b="1" dirty="0">
                <a:latin typeface="Arial" charset="0"/>
              </a:rPr>
              <a:t>earth’s surface</a:t>
            </a:r>
          </a:p>
          <a:p>
            <a:pPr marL="285750" indent="-285750">
              <a:lnSpc>
                <a:spcPct val="110000"/>
              </a:lnSpc>
              <a:spcBef>
                <a:spcPct val="25000"/>
              </a:spcBef>
              <a:buFontTx/>
              <a:buChar char="•"/>
            </a:pPr>
            <a:r>
              <a:rPr lang="en-US" sz="2800" dirty="0">
                <a:latin typeface="Arial" charset="0"/>
              </a:rPr>
              <a:t>Studies </a:t>
            </a:r>
            <a:r>
              <a:rPr lang="en-US" sz="2800" b="1" dirty="0">
                <a:latin typeface="Arial" charset="0"/>
              </a:rPr>
              <a:t>human activity</a:t>
            </a:r>
            <a:r>
              <a:rPr lang="en-US" sz="2800" dirty="0">
                <a:latin typeface="Arial" charset="0"/>
              </a:rPr>
              <a:t>, the </a:t>
            </a:r>
            <a:r>
              <a:rPr lang="en-US" sz="2800" b="1" dirty="0">
                <a:latin typeface="Arial" charset="0"/>
              </a:rPr>
              <a:t>natural environment</a:t>
            </a:r>
            <a:r>
              <a:rPr lang="en-US" sz="2800" dirty="0">
                <a:latin typeface="Arial" charset="0"/>
              </a:rPr>
              <a:t>, and the </a:t>
            </a:r>
            <a:r>
              <a:rPr lang="en-US" sz="2800" b="1" dirty="0">
                <a:latin typeface="Arial" charset="0"/>
              </a:rPr>
              <a:t>relationship</a:t>
            </a:r>
            <a:r>
              <a:rPr lang="en-US" sz="2800" dirty="0">
                <a:latin typeface="Arial" charset="0"/>
              </a:rPr>
              <a:t> between the two  </a:t>
            </a:r>
          </a:p>
          <a:p>
            <a:pPr marL="285750" indent="-285750">
              <a:lnSpc>
                <a:spcPct val="110000"/>
              </a:lnSpc>
              <a:spcBef>
                <a:spcPct val="25000"/>
              </a:spcBef>
              <a:buFontTx/>
              <a:buChar char="•"/>
            </a:pPr>
            <a:r>
              <a:rPr lang="en-US" sz="2800" dirty="0">
                <a:latin typeface="Arial" charset="0"/>
              </a:rPr>
              <a:t>Answers </a:t>
            </a:r>
            <a:r>
              <a:rPr lang="en-US" sz="2800" b="1" dirty="0">
                <a:latin typeface="Arial" charset="0"/>
              </a:rPr>
              <a:t>where?</a:t>
            </a:r>
            <a:r>
              <a:rPr lang="en-US" sz="2800" dirty="0">
                <a:latin typeface="Arial" charset="0"/>
              </a:rPr>
              <a:t> and </a:t>
            </a:r>
            <a:r>
              <a:rPr lang="en-US" sz="2800" b="1" dirty="0">
                <a:latin typeface="Arial" charset="0"/>
              </a:rPr>
              <a:t>why?</a:t>
            </a:r>
          </a:p>
        </p:txBody>
      </p:sp>
      <p:sp>
        <p:nvSpPr>
          <p:cNvPr id="3075" name="Text Box 3"/>
          <p:cNvSpPr txBox="1">
            <a:spLocks noChangeArrowheads="1"/>
          </p:cNvSpPr>
          <p:nvPr/>
        </p:nvSpPr>
        <p:spPr bwMode="auto">
          <a:xfrm>
            <a:off x="2973388" y="273050"/>
            <a:ext cx="2597150" cy="641350"/>
          </a:xfrm>
          <a:prstGeom prst="rect">
            <a:avLst/>
          </a:prstGeom>
          <a:noFill/>
          <a:ln w="25400">
            <a:noFill/>
            <a:miter lim="800000"/>
            <a:headEnd/>
            <a:tailEnd/>
          </a:ln>
        </p:spPr>
        <p:txBody>
          <a:bodyPr wrap="none">
            <a:spAutoFit/>
          </a:bodyPr>
          <a:lstStyle/>
          <a:p>
            <a:r>
              <a:rPr lang="en-US" sz="3600" b="1" dirty="0">
                <a:latin typeface="Arial" charset="0"/>
              </a:rPr>
              <a:t>Geography</a:t>
            </a:r>
          </a:p>
        </p:txBody>
      </p:sp>
      <p:pic>
        <p:nvPicPr>
          <p:cNvPr id="3076" name="Picture 4" descr="BD06663_"/>
          <p:cNvPicPr>
            <a:picLocks noChangeAspect="1" noChangeArrowheads="1"/>
          </p:cNvPicPr>
          <p:nvPr/>
        </p:nvPicPr>
        <p:blipFill>
          <a:blip r:embed="rId3" cstate="print"/>
          <a:srcRect/>
          <a:stretch>
            <a:fillRect/>
          </a:stretch>
        </p:blipFill>
        <p:spPr bwMode="auto">
          <a:xfrm>
            <a:off x="6705600" y="381000"/>
            <a:ext cx="1928813" cy="1673225"/>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7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7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219200"/>
            <a:ext cx="4267200" cy="4267200"/>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1359" t="13577" r="12142" b="13596"/>
          <a:stretch/>
        </p:blipFill>
        <p:spPr>
          <a:xfrm>
            <a:off x="4627179" y="1198178"/>
            <a:ext cx="4288221" cy="4288221"/>
          </a:xfrm>
          <a:prstGeom prst="rect">
            <a:avLst/>
          </a:prstGeom>
        </p:spPr>
      </p:pic>
    </p:spTree>
    <p:extLst>
      <p:ext uri="{BB962C8B-B14F-4D97-AF65-F5344CB8AC3E}">
        <p14:creationId xmlns:p14="http://schemas.microsoft.com/office/powerpoint/2010/main" val="16016145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66E09B-5574-47D1-988B-7FE9676C6E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470" y="0"/>
            <a:ext cx="8875059" cy="6858000"/>
          </a:xfrm>
          <a:prstGeom prst="rect">
            <a:avLst/>
          </a:prstGeom>
        </p:spPr>
      </p:pic>
    </p:spTree>
    <p:extLst>
      <p:ext uri="{BB962C8B-B14F-4D97-AF65-F5344CB8AC3E}">
        <p14:creationId xmlns:p14="http://schemas.microsoft.com/office/powerpoint/2010/main" val="3155444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122C7-6C31-42CD-B5EF-58582C41EE1C}"/>
              </a:ext>
            </a:extLst>
          </p:cNvPr>
          <p:cNvSpPr>
            <a:spLocks noGrp="1"/>
          </p:cNvSpPr>
          <p:nvPr>
            <p:ph type="title"/>
          </p:nvPr>
        </p:nvSpPr>
        <p:spPr>
          <a:xfrm>
            <a:off x="685800" y="304800"/>
            <a:ext cx="8156448" cy="777240"/>
          </a:xfrm>
        </p:spPr>
        <p:txBody>
          <a:bodyPr/>
          <a:lstStyle/>
          <a:p>
            <a:r>
              <a:rPr lang="en-US" sz="3200" dirty="0"/>
              <a:t>Up next: </a:t>
            </a:r>
            <a:br>
              <a:rPr lang="en-US" dirty="0"/>
            </a:br>
            <a:r>
              <a:rPr lang="en-US" sz="3200" dirty="0"/>
              <a:t>The Four Pillars of Spatial Thinking</a:t>
            </a:r>
            <a:endParaRPr lang="en-US" dirty="0"/>
          </a:p>
        </p:txBody>
      </p:sp>
    </p:spTree>
    <p:extLst>
      <p:ext uri="{BB962C8B-B14F-4D97-AF65-F5344CB8AC3E}">
        <p14:creationId xmlns:p14="http://schemas.microsoft.com/office/powerpoint/2010/main" val="23793883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292306-AAAB-4463-99F4-BA292973E587}"/>
              </a:ext>
            </a:extLst>
          </p:cNvPr>
          <p:cNvSpPr>
            <a:spLocks noGrp="1"/>
          </p:cNvSpPr>
          <p:nvPr>
            <p:ph type="title"/>
          </p:nvPr>
        </p:nvSpPr>
        <p:spPr/>
        <p:txBody>
          <a:bodyPr/>
          <a:lstStyle/>
          <a:p>
            <a:r>
              <a:rPr lang="en-US" sz="2800" dirty="0"/>
              <a:t>1.2 The Four Pillars of Spatial Thinking</a:t>
            </a:r>
          </a:p>
        </p:txBody>
      </p:sp>
      <p:pic>
        <p:nvPicPr>
          <p:cNvPr id="5" name="Picture 4">
            <a:extLst>
              <a:ext uri="{FF2B5EF4-FFF2-40B4-BE49-F238E27FC236}">
                <a16:creationId xmlns:a16="http://schemas.microsoft.com/office/drawing/2014/main" id="{39185FFD-C59F-4AF2-909B-87B526E33FA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524000"/>
            <a:ext cx="9144000" cy="5118340"/>
          </a:xfrm>
          <a:prstGeom prst="rect">
            <a:avLst/>
          </a:prstGeom>
        </p:spPr>
      </p:pic>
    </p:spTree>
    <p:extLst>
      <p:ext uri="{BB962C8B-B14F-4D97-AF65-F5344CB8AC3E}">
        <p14:creationId xmlns:p14="http://schemas.microsoft.com/office/powerpoint/2010/main" val="38538527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533400" y="228600"/>
            <a:ext cx="8686800" cy="1143000"/>
          </a:xfrm>
        </p:spPr>
        <p:txBody>
          <a:bodyPr/>
          <a:lstStyle/>
          <a:p>
            <a:r>
              <a:rPr lang="en-US" dirty="0"/>
              <a:t>Key concepts of cultural and physical geography: Place</a:t>
            </a:r>
          </a:p>
        </p:txBody>
      </p:sp>
      <p:sp>
        <p:nvSpPr>
          <p:cNvPr id="51203" name="Rectangle 3"/>
          <p:cNvSpPr>
            <a:spLocks noGrp="1" noChangeArrowheads="1"/>
          </p:cNvSpPr>
          <p:nvPr>
            <p:ph type="body" idx="1"/>
          </p:nvPr>
        </p:nvSpPr>
        <p:spPr>
          <a:xfrm>
            <a:off x="381000" y="1676400"/>
            <a:ext cx="8458200" cy="4114800"/>
          </a:xfrm>
        </p:spPr>
        <p:txBody>
          <a:bodyPr>
            <a:normAutofit lnSpcReduction="10000"/>
          </a:bodyPr>
          <a:lstStyle/>
          <a:p>
            <a:pPr>
              <a:lnSpc>
                <a:spcPct val="90000"/>
              </a:lnSpc>
            </a:pPr>
            <a:r>
              <a:rPr lang="en-US" sz="2800" dirty="0"/>
              <a:t>Places provide the setting for people’s daily lives.</a:t>
            </a:r>
          </a:p>
          <a:p>
            <a:pPr>
              <a:lnSpc>
                <a:spcPct val="90000"/>
              </a:lnSpc>
            </a:pPr>
            <a:r>
              <a:rPr lang="en-US" sz="2800" dirty="0"/>
              <a:t>They have locations, directionality, and distance with respect to other places. </a:t>
            </a:r>
          </a:p>
          <a:p>
            <a:pPr>
              <a:lnSpc>
                <a:spcPct val="90000"/>
              </a:lnSpc>
            </a:pPr>
            <a:r>
              <a:rPr lang="en-US" sz="2800" dirty="0"/>
              <a:t>Have both a physical structure and a cultural content.</a:t>
            </a:r>
          </a:p>
          <a:p>
            <a:pPr>
              <a:lnSpc>
                <a:spcPct val="90000"/>
              </a:lnSpc>
            </a:pPr>
            <a:r>
              <a:rPr lang="en-US" sz="2800" dirty="0"/>
              <a:t>Geographers believe that the content of places is explainable (Representation).</a:t>
            </a:r>
          </a:p>
          <a:p>
            <a:pPr>
              <a:lnSpc>
                <a:spcPct val="90000"/>
              </a:lnSpc>
            </a:pPr>
            <a:r>
              <a:rPr lang="en-US" sz="2800" dirty="0"/>
              <a:t>It is in these settings that people learn who and what they are (Social Status), how they are connected to differing processes and how they want to behave (Social Roles).</a:t>
            </a:r>
          </a:p>
        </p:txBody>
      </p:sp>
    </p:spTree>
    <p:extLst>
      <p:ext uri="{BB962C8B-B14F-4D97-AF65-F5344CB8AC3E}">
        <p14:creationId xmlns:p14="http://schemas.microsoft.com/office/powerpoint/2010/main" val="3860543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51203">
                                            <p:txEl>
                                              <p:pRg st="0" end="0"/>
                                            </p:txEl>
                                          </p:spTgt>
                                        </p:tgtEl>
                                        <p:attrNameLst>
                                          <p:attrName>style.visibility</p:attrName>
                                        </p:attrNameLst>
                                      </p:cBhvr>
                                      <p:to>
                                        <p:strVal val="visible"/>
                                      </p:to>
                                    </p:set>
                                    <p:anim calcmode="lin" valueType="num">
                                      <p:cBhvr>
                                        <p:cTn id="7" dur="1000" fill="hold"/>
                                        <p:tgtEl>
                                          <p:spTgt spid="5120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5120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5120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51203">
                                            <p:txEl>
                                              <p:pRg st="1" end="1"/>
                                            </p:txEl>
                                          </p:spTgt>
                                        </p:tgtEl>
                                        <p:attrNameLst>
                                          <p:attrName>style.visibility</p:attrName>
                                        </p:attrNameLst>
                                      </p:cBhvr>
                                      <p:to>
                                        <p:strVal val="visible"/>
                                      </p:to>
                                    </p:set>
                                    <p:anim calcmode="lin" valueType="num">
                                      <p:cBhvr>
                                        <p:cTn id="14" dur="1000" fill="hold"/>
                                        <p:tgtEl>
                                          <p:spTgt spid="51203">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51203">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5120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51203">
                                            <p:txEl>
                                              <p:pRg st="2" end="2"/>
                                            </p:txEl>
                                          </p:spTgt>
                                        </p:tgtEl>
                                        <p:attrNameLst>
                                          <p:attrName>style.visibility</p:attrName>
                                        </p:attrNameLst>
                                      </p:cBhvr>
                                      <p:to>
                                        <p:strVal val="visible"/>
                                      </p:to>
                                    </p:set>
                                    <p:anim calcmode="lin" valueType="num">
                                      <p:cBhvr>
                                        <p:cTn id="21" dur="1000" fill="hold"/>
                                        <p:tgtEl>
                                          <p:spTgt spid="51203">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51203">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5120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51203">
                                            <p:txEl>
                                              <p:pRg st="3" end="3"/>
                                            </p:txEl>
                                          </p:spTgt>
                                        </p:tgtEl>
                                        <p:attrNameLst>
                                          <p:attrName>style.visibility</p:attrName>
                                        </p:attrNameLst>
                                      </p:cBhvr>
                                      <p:to>
                                        <p:strVal val="visible"/>
                                      </p:to>
                                    </p:set>
                                    <p:anim calcmode="lin" valueType="num">
                                      <p:cBhvr>
                                        <p:cTn id="28" dur="1000" fill="hold"/>
                                        <p:tgtEl>
                                          <p:spTgt spid="51203">
                                            <p:txEl>
                                              <p:pRg st="3" end="3"/>
                                            </p:txEl>
                                          </p:spTgt>
                                        </p:tgtEl>
                                        <p:attrNameLst>
                                          <p:attrName>ppt_w</p:attrName>
                                        </p:attrNameLst>
                                      </p:cBhvr>
                                      <p:tavLst>
                                        <p:tav tm="0">
                                          <p:val>
                                            <p:strVal val="#ppt_w*0.70"/>
                                          </p:val>
                                        </p:tav>
                                        <p:tav tm="100000">
                                          <p:val>
                                            <p:strVal val="#ppt_w"/>
                                          </p:val>
                                        </p:tav>
                                      </p:tavLst>
                                    </p:anim>
                                    <p:anim calcmode="lin" valueType="num">
                                      <p:cBhvr>
                                        <p:cTn id="29" dur="1000" fill="hold"/>
                                        <p:tgtEl>
                                          <p:spTgt spid="51203">
                                            <p:txEl>
                                              <p:pRg st="3" end="3"/>
                                            </p:txEl>
                                          </p:spTgt>
                                        </p:tgtEl>
                                        <p:attrNameLst>
                                          <p:attrName>ppt_h</p:attrName>
                                        </p:attrNameLst>
                                      </p:cBhvr>
                                      <p:tavLst>
                                        <p:tav tm="0">
                                          <p:val>
                                            <p:strVal val="#ppt_h"/>
                                          </p:val>
                                        </p:tav>
                                        <p:tav tm="100000">
                                          <p:val>
                                            <p:strVal val="#ppt_h"/>
                                          </p:val>
                                        </p:tav>
                                      </p:tavLst>
                                    </p:anim>
                                    <p:animEffect transition="in" filter="fade">
                                      <p:cBhvr>
                                        <p:cTn id="30" dur="1000"/>
                                        <p:tgtEl>
                                          <p:spTgt spid="5120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51203">
                                            <p:txEl>
                                              <p:pRg st="4" end="4"/>
                                            </p:txEl>
                                          </p:spTgt>
                                        </p:tgtEl>
                                        <p:attrNameLst>
                                          <p:attrName>style.visibility</p:attrName>
                                        </p:attrNameLst>
                                      </p:cBhvr>
                                      <p:to>
                                        <p:strVal val="visible"/>
                                      </p:to>
                                    </p:set>
                                    <p:anim calcmode="lin" valueType="num">
                                      <p:cBhvr>
                                        <p:cTn id="35" dur="1000" fill="hold"/>
                                        <p:tgtEl>
                                          <p:spTgt spid="51203">
                                            <p:txEl>
                                              <p:pRg st="4" end="4"/>
                                            </p:txEl>
                                          </p:spTgt>
                                        </p:tgtEl>
                                        <p:attrNameLst>
                                          <p:attrName>ppt_w</p:attrName>
                                        </p:attrNameLst>
                                      </p:cBhvr>
                                      <p:tavLst>
                                        <p:tav tm="0">
                                          <p:val>
                                            <p:strVal val="#ppt_w*0.70"/>
                                          </p:val>
                                        </p:tav>
                                        <p:tav tm="100000">
                                          <p:val>
                                            <p:strVal val="#ppt_w"/>
                                          </p:val>
                                        </p:tav>
                                      </p:tavLst>
                                    </p:anim>
                                    <p:anim calcmode="lin" valueType="num">
                                      <p:cBhvr>
                                        <p:cTn id="36" dur="1000" fill="hold"/>
                                        <p:tgtEl>
                                          <p:spTgt spid="51203">
                                            <p:txEl>
                                              <p:pRg st="4" end="4"/>
                                            </p:txEl>
                                          </p:spTgt>
                                        </p:tgtEl>
                                        <p:attrNameLst>
                                          <p:attrName>ppt_h</p:attrName>
                                        </p:attrNameLst>
                                      </p:cBhvr>
                                      <p:tavLst>
                                        <p:tav tm="0">
                                          <p:val>
                                            <p:strVal val="#ppt_h"/>
                                          </p:val>
                                        </p:tav>
                                        <p:tav tm="100000">
                                          <p:val>
                                            <p:strVal val="#ppt_h"/>
                                          </p:val>
                                        </p:tav>
                                      </p:tavLst>
                                    </p:anim>
                                    <p:animEffect transition="in" filter="fade">
                                      <p:cBhvr>
                                        <p:cTn id="37" dur="1000"/>
                                        <p:tgtEl>
                                          <p:spTgt spid="5120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AB92D32-688B-45BD-A185-951DB41B78D0}"/>
              </a:ext>
            </a:extLst>
          </p:cNvPr>
          <p:cNvSpPr txBox="1"/>
          <p:nvPr/>
        </p:nvSpPr>
        <p:spPr>
          <a:xfrm>
            <a:off x="228600" y="6433066"/>
            <a:ext cx="4953000" cy="369332"/>
          </a:xfrm>
          <a:prstGeom prst="rect">
            <a:avLst/>
          </a:prstGeom>
          <a:noFill/>
        </p:spPr>
        <p:txBody>
          <a:bodyPr wrap="square" rtlCol="0">
            <a:spAutoFit/>
          </a:bodyPr>
          <a:lstStyle/>
          <a:p>
            <a:r>
              <a:rPr lang="en-US" dirty="0">
                <a:hlinkClick r:id="rId2"/>
              </a:rPr>
              <a:t>Atlas of Economic Complexity - Harvard University</a:t>
            </a:r>
            <a:r>
              <a:rPr lang="en-US" dirty="0"/>
              <a:t> </a:t>
            </a:r>
          </a:p>
        </p:txBody>
      </p:sp>
      <p:pic>
        <p:nvPicPr>
          <p:cNvPr id="4" name="Picture 3">
            <a:extLst>
              <a:ext uri="{FF2B5EF4-FFF2-40B4-BE49-F238E27FC236}">
                <a16:creationId xmlns:a16="http://schemas.microsoft.com/office/drawing/2014/main" id="{32FE7AC4-E17B-4577-9380-78167C9A00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62435"/>
            <a:ext cx="9144000" cy="4333129"/>
          </a:xfrm>
          <a:prstGeom prst="rect">
            <a:avLst/>
          </a:prstGeom>
        </p:spPr>
      </p:pic>
    </p:spTree>
    <p:extLst>
      <p:ext uri="{BB962C8B-B14F-4D97-AF65-F5344CB8AC3E}">
        <p14:creationId xmlns:p14="http://schemas.microsoft.com/office/powerpoint/2010/main" val="30893083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AB92D32-688B-45BD-A185-951DB41B78D0}"/>
              </a:ext>
            </a:extLst>
          </p:cNvPr>
          <p:cNvSpPr txBox="1"/>
          <p:nvPr/>
        </p:nvSpPr>
        <p:spPr>
          <a:xfrm>
            <a:off x="228600" y="6433066"/>
            <a:ext cx="4953000" cy="369332"/>
          </a:xfrm>
          <a:prstGeom prst="rect">
            <a:avLst/>
          </a:prstGeom>
          <a:noFill/>
        </p:spPr>
        <p:txBody>
          <a:bodyPr wrap="square" rtlCol="0">
            <a:spAutoFit/>
          </a:bodyPr>
          <a:lstStyle/>
          <a:p>
            <a:r>
              <a:rPr lang="en-US" dirty="0">
                <a:hlinkClick r:id="rId2"/>
              </a:rPr>
              <a:t>Atlas of Economic Complexity - Harvard University</a:t>
            </a:r>
            <a:r>
              <a:rPr lang="en-US" dirty="0"/>
              <a:t> </a:t>
            </a:r>
          </a:p>
        </p:txBody>
      </p:sp>
      <p:pic>
        <p:nvPicPr>
          <p:cNvPr id="4" name="Picture 3">
            <a:extLst>
              <a:ext uri="{FF2B5EF4-FFF2-40B4-BE49-F238E27FC236}">
                <a16:creationId xmlns:a16="http://schemas.microsoft.com/office/drawing/2014/main" id="{750DFF3E-2DAC-4647-90AA-E79158072D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61179"/>
            <a:ext cx="9144000" cy="4335641"/>
          </a:xfrm>
          <a:prstGeom prst="rect">
            <a:avLst/>
          </a:prstGeom>
        </p:spPr>
      </p:pic>
    </p:spTree>
    <p:extLst>
      <p:ext uri="{BB962C8B-B14F-4D97-AF65-F5344CB8AC3E}">
        <p14:creationId xmlns:p14="http://schemas.microsoft.com/office/powerpoint/2010/main" val="18071332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96F475-F8B4-49F4-8A91-E57416080230}"/>
              </a:ext>
            </a:extLst>
          </p:cNvPr>
          <p:cNvPicPr>
            <a:picLocks noChangeAspect="1"/>
          </p:cNvPicPr>
          <p:nvPr/>
        </p:nvPicPr>
        <p:blipFill>
          <a:blip r:embed="rId2"/>
          <a:stretch>
            <a:fillRect/>
          </a:stretch>
        </p:blipFill>
        <p:spPr>
          <a:xfrm>
            <a:off x="0" y="249766"/>
            <a:ext cx="9144000" cy="6358467"/>
          </a:xfrm>
          <a:prstGeom prst="rect">
            <a:avLst/>
          </a:prstGeom>
        </p:spPr>
      </p:pic>
      <p:sp>
        <p:nvSpPr>
          <p:cNvPr id="3" name="TextBox 2">
            <a:extLst>
              <a:ext uri="{FF2B5EF4-FFF2-40B4-BE49-F238E27FC236}">
                <a16:creationId xmlns:a16="http://schemas.microsoft.com/office/drawing/2014/main" id="{5E68ADC0-E70F-4209-BF38-E8E0A4C83282}"/>
              </a:ext>
            </a:extLst>
          </p:cNvPr>
          <p:cNvSpPr txBox="1"/>
          <p:nvPr/>
        </p:nvSpPr>
        <p:spPr>
          <a:xfrm>
            <a:off x="304800" y="6096000"/>
            <a:ext cx="2209800" cy="369332"/>
          </a:xfrm>
          <a:prstGeom prst="rect">
            <a:avLst/>
          </a:prstGeom>
          <a:noFill/>
        </p:spPr>
        <p:txBody>
          <a:bodyPr wrap="square" rtlCol="0">
            <a:spAutoFit/>
          </a:bodyPr>
          <a:lstStyle/>
          <a:p>
            <a:r>
              <a:rPr lang="en-US" dirty="0">
                <a:hlinkClick r:id="rId3"/>
              </a:rPr>
              <a:t>US Culture Regions</a:t>
            </a:r>
            <a:r>
              <a:rPr lang="en-US" dirty="0"/>
              <a:t> </a:t>
            </a:r>
          </a:p>
        </p:txBody>
      </p:sp>
    </p:spTree>
    <p:extLst>
      <p:ext uri="{BB962C8B-B14F-4D97-AF65-F5344CB8AC3E}">
        <p14:creationId xmlns:p14="http://schemas.microsoft.com/office/powerpoint/2010/main" val="30408516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9E40BD4-CA43-4570-B7E4-F7B5C02B8A96}"/>
              </a:ext>
            </a:extLst>
          </p:cNvPr>
          <p:cNvSpPr txBox="1"/>
          <p:nvPr/>
        </p:nvSpPr>
        <p:spPr>
          <a:xfrm>
            <a:off x="304800" y="5562600"/>
            <a:ext cx="1676400" cy="369332"/>
          </a:xfrm>
          <a:prstGeom prst="rect">
            <a:avLst/>
          </a:prstGeom>
          <a:noFill/>
        </p:spPr>
        <p:txBody>
          <a:bodyPr wrap="square" rtlCol="0">
            <a:spAutoFit/>
          </a:bodyPr>
          <a:lstStyle/>
          <a:p>
            <a:r>
              <a:rPr lang="en-US" dirty="0" err="1">
                <a:hlinkClick r:id="rId2"/>
              </a:rPr>
              <a:t>Louf</a:t>
            </a:r>
            <a:r>
              <a:rPr lang="en-US" dirty="0">
                <a:hlinkClick r:id="rId2"/>
              </a:rPr>
              <a:t> et al 2023</a:t>
            </a:r>
            <a:r>
              <a:rPr lang="en-US" dirty="0"/>
              <a:t> </a:t>
            </a:r>
          </a:p>
        </p:txBody>
      </p:sp>
      <p:pic>
        <p:nvPicPr>
          <p:cNvPr id="4" name="Picture 3">
            <a:extLst>
              <a:ext uri="{FF2B5EF4-FFF2-40B4-BE49-F238E27FC236}">
                <a16:creationId xmlns:a16="http://schemas.microsoft.com/office/drawing/2014/main" id="{2047580E-860E-47FC-A7CB-FA5A63FB71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0" y="76200"/>
            <a:ext cx="4572000" cy="6068568"/>
          </a:xfrm>
          <a:prstGeom prst="rect">
            <a:avLst/>
          </a:prstGeom>
        </p:spPr>
      </p:pic>
      <p:sp>
        <p:nvSpPr>
          <p:cNvPr id="5" name="TextBox 4">
            <a:extLst>
              <a:ext uri="{FF2B5EF4-FFF2-40B4-BE49-F238E27FC236}">
                <a16:creationId xmlns:a16="http://schemas.microsoft.com/office/drawing/2014/main" id="{CB78068E-2993-4D36-9A02-F74C51761376}"/>
              </a:ext>
            </a:extLst>
          </p:cNvPr>
          <p:cNvSpPr txBox="1"/>
          <p:nvPr/>
        </p:nvSpPr>
        <p:spPr>
          <a:xfrm>
            <a:off x="990600" y="6248400"/>
            <a:ext cx="7543800" cy="523220"/>
          </a:xfrm>
          <a:prstGeom prst="rect">
            <a:avLst/>
          </a:prstGeom>
          <a:noFill/>
        </p:spPr>
        <p:txBody>
          <a:bodyPr wrap="square" rtlCol="0">
            <a:spAutoFit/>
          </a:bodyPr>
          <a:lstStyle/>
          <a:p>
            <a:pPr algn="ctr"/>
            <a:r>
              <a:rPr lang="en-US" sz="1400" b="0" i="0" dirty="0">
                <a:effectLst/>
                <a:latin typeface="Californian FB" panose="0207040306080B030204" pitchFamily="18" charset="0"/>
              </a:rPr>
              <a:t>These maps are generated from a compilation of results given in eight previous studies </a:t>
            </a:r>
            <a:br>
              <a:rPr lang="en-US" sz="1400" b="0" i="0" dirty="0">
                <a:effectLst/>
                <a:latin typeface="Californian FB" panose="0207040306080B030204" pitchFamily="18" charset="0"/>
              </a:rPr>
            </a:br>
            <a:r>
              <a:rPr lang="en-US" sz="1400" b="0" i="0" dirty="0">
                <a:effectLst/>
                <a:latin typeface="Californian FB" panose="0207040306080B030204" pitchFamily="18" charset="0"/>
              </a:rPr>
              <a:t>(Elazar, </a:t>
            </a:r>
            <a:r>
              <a:rPr lang="en-US" sz="1400" b="0" i="0" dirty="0">
                <a:effectLst/>
                <a:latin typeface="Californian FB" panose="0207040306080B030204" pitchFamily="18" charset="0"/>
                <a:hlinkClick r:id="rId4" tooltip="Elazar DJ (1970) Cities of the Prairie: the metropolitan frontier and American politics. Basic Books, New York">
                  <a:extLst>
                    <a:ext uri="{A12FA001-AC4F-418D-AE19-62706E023703}">
                      <ahyp:hlinkClr xmlns:ahyp="http://schemas.microsoft.com/office/drawing/2018/hyperlinkcolor" val="tx"/>
                    </a:ext>
                  </a:extLst>
                </a:hlinkClick>
              </a:rPr>
              <a:t>1970</a:t>
            </a:r>
            <a:r>
              <a:rPr lang="en-US" sz="1400" b="0" i="0" dirty="0">
                <a:effectLst/>
                <a:latin typeface="Californian FB" panose="0207040306080B030204" pitchFamily="18" charset="0"/>
              </a:rPr>
              <a:t>; </a:t>
            </a:r>
            <a:r>
              <a:rPr lang="en-US" sz="1400" b="0" i="0" dirty="0" err="1">
                <a:effectLst/>
                <a:latin typeface="Californian FB" panose="0207040306080B030204" pitchFamily="18" charset="0"/>
              </a:rPr>
              <a:t>Garreau</a:t>
            </a:r>
            <a:r>
              <a:rPr lang="en-US" sz="1400" b="0" i="0" dirty="0">
                <a:effectLst/>
                <a:latin typeface="Californian FB" panose="0207040306080B030204" pitchFamily="18" charset="0"/>
              </a:rPr>
              <a:t>, </a:t>
            </a:r>
            <a:r>
              <a:rPr lang="en-US" sz="1400" b="0" i="0" dirty="0">
                <a:effectLst/>
                <a:latin typeface="Californian FB" panose="0207040306080B030204" pitchFamily="18" charset="0"/>
                <a:hlinkClick r:id="rId5" tooltip="Garreau J (1996) The Nine Nations of North America. Houghton Mifflin Company, Boston">
                  <a:extLst>
                    <a:ext uri="{A12FA001-AC4F-418D-AE19-62706E023703}">
                      <ahyp:hlinkClr xmlns:ahyp="http://schemas.microsoft.com/office/drawing/2018/hyperlinkcolor" val="tx"/>
                    </a:ext>
                  </a:extLst>
                </a:hlinkClick>
              </a:rPr>
              <a:t>1996</a:t>
            </a:r>
            <a:r>
              <a:rPr lang="en-US" sz="1400" b="0" i="0" dirty="0">
                <a:effectLst/>
                <a:latin typeface="Californian FB" panose="0207040306080B030204" pitchFamily="18" charset="0"/>
              </a:rPr>
              <a:t>; </a:t>
            </a:r>
            <a:r>
              <a:rPr lang="en-US" sz="1400" b="0" i="0" dirty="0" err="1">
                <a:effectLst/>
                <a:latin typeface="Californian FB" panose="0207040306080B030204" pitchFamily="18" charset="0"/>
              </a:rPr>
              <a:t>Gastil</a:t>
            </a:r>
            <a:r>
              <a:rPr lang="en-US" sz="1400" b="0" i="0" dirty="0">
                <a:effectLst/>
                <a:latin typeface="Californian FB" panose="0207040306080B030204" pitchFamily="18" charset="0"/>
              </a:rPr>
              <a:t>, </a:t>
            </a:r>
            <a:r>
              <a:rPr lang="en-US" sz="1400" b="0" i="0" dirty="0">
                <a:effectLst/>
                <a:latin typeface="Californian FB" panose="0207040306080B030204" pitchFamily="18" charset="0"/>
                <a:hlinkClick r:id="rId6" tooltip="Gastil RD (1975) Cultural Regions of the United States. University of Washington Press, Seattle">
                  <a:extLst>
                    <a:ext uri="{A12FA001-AC4F-418D-AE19-62706E023703}">
                      <ahyp:hlinkClr xmlns:ahyp="http://schemas.microsoft.com/office/drawing/2018/hyperlinkcolor" val="tx"/>
                    </a:ext>
                  </a:extLst>
                </a:hlinkClick>
              </a:rPr>
              <a:t>1975</a:t>
            </a:r>
            <a:r>
              <a:rPr lang="en-US" sz="1400" b="0" i="0" dirty="0">
                <a:effectLst/>
                <a:latin typeface="Californian FB" panose="0207040306080B030204" pitchFamily="18" charset="0"/>
              </a:rPr>
              <a:t>; Lieske, </a:t>
            </a:r>
            <a:r>
              <a:rPr lang="en-US" sz="1400" b="0" i="0" dirty="0">
                <a:effectLst/>
                <a:latin typeface="Californian FB" panose="0207040306080B030204" pitchFamily="18" charset="0"/>
                <a:hlinkClick r:id="rId7" tooltip="Lieske J (1993) Regional subcultures of the united states. J Politics 55:888–913. &#10;                  https://doi.org/10.2307/2131941&#10;                  &#10;                ">
                  <a:extLst>
                    <a:ext uri="{A12FA001-AC4F-418D-AE19-62706E023703}">
                      <ahyp:hlinkClr xmlns:ahyp="http://schemas.microsoft.com/office/drawing/2018/hyperlinkcolor" val="tx"/>
                    </a:ext>
                  </a:extLst>
                </a:hlinkClick>
              </a:rPr>
              <a:t>1993</a:t>
            </a:r>
            <a:r>
              <a:rPr lang="en-US" sz="1400" b="0" i="0" dirty="0">
                <a:effectLst/>
                <a:latin typeface="Californian FB" panose="0207040306080B030204" pitchFamily="18" charset="0"/>
              </a:rPr>
              <a:t>; </a:t>
            </a:r>
            <a:r>
              <a:rPr lang="en-US" sz="1400" b="0" i="0" dirty="0" err="1">
                <a:effectLst/>
                <a:latin typeface="Californian FB" panose="0207040306080B030204" pitchFamily="18" charset="0"/>
              </a:rPr>
              <a:t>Odum</a:t>
            </a:r>
            <a:r>
              <a:rPr lang="en-US" sz="1400" b="0" i="0" dirty="0">
                <a:effectLst/>
                <a:latin typeface="Californian FB" panose="0207040306080B030204" pitchFamily="18" charset="0"/>
              </a:rPr>
              <a:t>, </a:t>
            </a:r>
            <a:r>
              <a:rPr lang="en-US" sz="1400" b="0" i="0" dirty="0">
                <a:effectLst/>
                <a:latin typeface="Californian FB" panose="0207040306080B030204" pitchFamily="18" charset="0"/>
                <a:hlinkClick r:id="rId8" tooltip="Odum HW (1936) Southern regions of the United States. University of North Carolina Press, Chapel Hill, NC">
                  <a:extLst>
                    <a:ext uri="{A12FA001-AC4F-418D-AE19-62706E023703}">
                      <ahyp:hlinkClr xmlns:ahyp="http://schemas.microsoft.com/office/drawing/2018/hyperlinkcolor" val="tx"/>
                    </a:ext>
                  </a:extLst>
                </a:hlinkClick>
              </a:rPr>
              <a:t>1936</a:t>
            </a:r>
            <a:r>
              <a:rPr lang="en-US" sz="1400" b="0" i="0" dirty="0">
                <a:effectLst/>
                <a:latin typeface="Californian FB" panose="0207040306080B030204" pitchFamily="18" charset="0"/>
              </a:rPr>
              <a:t>; Woodard, </a:t>
            </a:r>
            <a:r>
              <a:rPr lang="en-US" sz="1400" b="0" i="0" dirty="0">
                <a:effectLst/>
                <a:latin typeface="Californian FB" panose="0207040306080B030204" pitchFamily="18" charset="0"/>
                <a:hlinkClick r:id="rId9" tooltip="Woodard C (2012) American Nations: a history of the eleven rival regional cultures of North America. Penguin Books, New York, NY">
                  <a:extLst>
                    <a:ext uri="{A12FA001-AC4F-418D-AE19-62706E023703}">
                      <ahyp:hlinkClr xmlns:ahyp="http://schemas.microsoft.com/office/drawing/2018/hyperlinkcolor" val="tx"/>
                    </a:ext>
                  </a:extLst>
                </a:hlinkClick>
              </a:rPr>
              <a:t>2012</a:t>
            </a:r>
            <a:r>
              <a:rPr lang="en-US" sz="1400" b="0" i="0" dirty="0">
                <a:effectLst/>
                <a:latin typeface="Californian FB" panose="0207040306080B030204" pitchFamily="18" charset="0"/>
              </a:rPr>
              <a:t>; </a:t>
            </a:r>
            <a:r>
              <a:rPr lang="en-US" sz="1400" b="0" i="0" dirty="0" err="1">
                <a:effectLst/>
                <a:latin typeface="Californian FB" panose="0207040306080B030204" pitchFamily="18" charset="0"/>
              </a:rPr>
              <a:t>Zelinsky</a:t>
            </a:r>
            <a:r>
              <a:rPr lang="en-US" sz="1400" b="0" i="0" dirty="0">
                <a:effectLst/>
                <a:latin typeface="Californian FB" panose="0207040306080B030204" pitchFamily="18" charset="0"/>
              </a:rPr>
              <a:t>, </a:t>
            </a:r>
            <a:r>
              <a:rPr lang="en-US" sz="1400" b="0" i="0" dirty="0">
                <a:effectLst/>
                <a:latin typeface="Californian FB" panose="0207040306080B030204" pitchFamily="18" charset="0"/>
                <a:hlinkClick r:id="rId10" tooltip="Zelinsky W (1973) The cultural geography of the United States. Prentice-Hall, Englewood Cliffs, 1st. ed">
                  <a:extLst>
                    <a:ext uri="{A12FA001-AC4F-418D-AE19-62706E023703}">
                      <ahyp:hlinkClr xmlns:ahyp="http://schemas.microsoft.com/office/drawing/2018/hyperlinkcolor" val="tx"/>
                    </a:ext>
                  </a:extLst>
                </a:hlinkClick>
              </a:rPr>
              <a:t>1973</a:t>
            </a:r>
            <a:r>
              <a:rPr lang="en-US" sz="1400" b="0" i="0" dirty="0">
                <a:effectLst/>
                <a:latin typeface="Californian FB" panose="0207040306080B030204" pitchFamily="18" charset="0"/>
              </a:rPr>
              <a:t>).</a:t>
            </a:r>
            <a:endParaRPr lang="en-US" sz="1400" dirty="0">
              <a:latin typeface="Californian FB" panose="0207040306080B030204" pitchFamily="18" charset="0"/>
            </a:endParaRPr>
          </a:p>
        </p:txBody>
      </p:sp>
    </p:spTree>
    <p:extLst>
      <p:ext uri="{BB962C8B-B14F-4D97-AF65-F5344CB8AC3E}">
        <p14:creationId xmlns:p14="http://schemas.microsoft.com/office/powerpoint/2010/main" val="19045645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dirty="0"/>
              <a:t>Population Dynamics</a:t>
            </a: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6200" y="843756"/>
            <a:ext cx="8930922" cy="5023644"/>
          </a:xfrm>
        </p:spPr>
      </p:pic>
      <p:sp>
        <p:nvSpPr>
          <p:cNvPr id="6" name="TextBox 5"/>
          <p:cNvSpPr txBox="1"/>
          <p:nvPr/>
        </p:nvSpPr>
        <p:spPr>
          <a:xfrm>
            <a:off x="228600" y="5943600"/>
            <a:ext cx="8534400" cy="369332"/>
          </a:xfrm>
          <a:prstGeom prst="rect">
            <a:avLst/>
          </a:prstGeom>
          <a:noFill/>
        </p:spPr>
        <p:txBody>
          <a:bodyPr wrap="square" rtlCol="0">
            <a:spAutoFit/>
          </a:bodyPr>
          <a:lstStyle/>
          <a:p>
            <a:r>
              <a:rPr lang="en-US" dirty="0">
                <a:hlinkClick r:id="rId3"/>
              </a:rPr>
              <a:t>Hans </a:t>
            </a:r>
            <a:r>
              <a:rPr lang="en-US" dirty="0" err="1">
                <a:hlinkClick r:id="rId3"/>
              </a:rPr>
              <a:t>Rosling</a:t>
            </a:r>
            <a:r>
              <a:rPr lang="en-US" dirty="0">
                <a:hlinkClick r:id="rId3"/>
              </a:rPr>
              <a:t> on Global Population Growth</a:t>
            </a:r>
            <a:endParaRPr lang="en-US" dirty="0"/>
          </a:p>
        </p:txBody>
      </p:sp>
      <p:sp>
        <p:nvSpPr>
          <p:cNvPr id="3" name="TextBox 2"/>
          <p:cNvSpPr txBox="1"/>
          <p:nvPr/>
        </p:nvSpPr>
        <p:spPr>
          <a:xfrm>
            <a:off x="228600" y="6312932"/>
            <a:ext cx="5715000" cy="369332"/>
          </a:xfrm>
          <a:prstGeom prst="rect">
            <a:avLst/>
          </a:prstGeom>
          <a:noFill/>
        </p:spPr>
        <p:txBody>
          <a:bodyPr wrap="square" rtlCol="0">
            <a:spAutoFit/>
          </a:bodyPr>
          <a:lstStyle/>
          <a:p>
            <a:r>
              <a:rPr lang="en-US" dirty="0">
                <a:hlinkClick r:id="rId4"/>
              </a:rPr>
              <a:t>U.S. Census Population Pyramid, 1850 - 2000</a:t>
            </a:r>
            <a:endParaRPr lang="en-US" dirty="0"/>
          </a:p>
        </p:txBody>
      </p:sp>
    </p:spTree>
    <p:extLst>
      <p:ext uri="{BB962C8B-B14F-4D97-AF65-F5344CB8AC3E}">
        <p14:creationId xmlns:p14="http://schemas.microsoft.com/office/powerpoint/2010/main" val="17847196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5C8C7B1-2C8B-451A-AF78-740A12E225AB}"/>
              </a:ext>
            </a:extLst>
          </p:cNvPr>
          <p:cNvSpPr>
            <a:spLocks noGrp="1"/>
          </p:cNvSpPr>
          <p:nvPr>
            <p:ph type="body" idx="1"/>
          </p:nvPr>
        </p:nvSpPr>
        <p:spPr>
          <a:xfrm>
            <a:off x="706902" y="1351672"/>
            <a:ext cx="8056098" cy="5125328"/>
          </a:xfrm>
        </p:spPr>
        <p:txBody>
          <a:bodyPr>
            <a:normAutofit fontScale="85000" lnSpcReduction="20000"/>
          </a:bodyPr>
          <a:lstStyle/>
          <a:p>
            <a:r>
              <a:rPr lang="en-US" dirty="0"/>
              <a:t>The top learning objective for this course is that everyone enrolled finishes with a well-developed ability to think geographically/spatially. Doing this requires being able to answer four related questions, each of which highlights a particular conceptual tool that geographers use to understand activities on earth. </a:t>
            </a:r>
          </a:p>
          <a:p>
            <a:endParaRPr lang="en-US" dirty="0"/>
          </a:p>
          <a:p>
            <a:pPr marL="512064" indent="-457200">
              <a:buFont typeface="+mj-lt"/>
              <a:buAutoNum type="arabicPeriod"/>
            </a:pPr>
            <a:r>
              <a:rPr lang="en-US" dirty="0"/>
              <a:t>How are activities distributed across space?</a:t>
            </a:r>
          </a:p>
          <a:p>
            <a:pPr marL="1197864" lvl="1" indent="-457200">
              <a:buFont typeface="+mj-lt"/>
              <a:buAutoNum type="arabicPeriod"/>
            </a:pPr>
            <a:r>
              <a:rPr lang="en-US" dirty="0"/>
              <a:t>(Space)</a:t>
            </a:r>
            <a:br>
              <a:rPr lang="en-US" dirty="0"/>
            </a:br>
            <a:endParaRPr lang="en-US" dirty="0"/>
          </a:p>
          <a:p>
            <a:pPr marL="512064" indent="-457200">
              <a:buFont typeface="+mj-lt"/>
              <a:buAutoNum type="arabicPeriod"/>
            </a:pPr>
            <a:r>
              <a:rPr lang="en-US" dirty="0"/>
              <a:t>How do the unique features of specific places shape the form of the activities we are studying?</a:t>
            </a:r>
          </a:p>
          <a:p>
            <a:pPr marL="1197864" lvl="1" indent="-457200">
              <a:buFont typeface="+mj-lt"/>
              <a:buAutoNum type="arabicPeriod"/>
            </a:pPr>
            <a:r>
              <a:rPr lang="en-US" dirty="0"/>
              <a:t>(Place)</a:t>
            </a:r>
            <a:br>
              <a:rPr lang="en-US" dirty="0"/>
            </a:br>
            <a:endParaRPr lang="en-US" dirty="0"/>
          </a:p>
          <a:p>
            <a:pPr marL="512064" indent="-457200">
              <a:buFont typeface="+mj-lt"/>
              <a:buAutoNum type="arabicPeriod"/>
            </a:pPr>
            <a:r>
              <a:rPr lang="en-US" dirty="0"/>
              <a:t>How are activities connected across space so that what happens in one place can profoundly affect what happens in another place?</a:t>
            </a:r>
          </a:p>
          <a:p>
            <a:pPr marL="1197864" lvl="1" indent="-457200">
              <a:buFont typeface="+mj-lt"/>
              <a:buAutoNum type="arabicPeriod"/>
            </a:pPr>
            <a:r>
              <a:rPr lang="en-US" dirty="0"/>
              <a:t>(Networks)</a:t>
            </a:r>
            <a:br>
              <a:rPr lang="en-US" dirty="0"/>
            </a:br>
            <a:endParaRPr lang="en-US" dirty="0"/>
          </a:p>
          <a:p>
            <a:pPr marL="512064" indent="-457200">
              <a:buFont typeface="+mj-lt"/>
              <a:buAutoNum type="arabicPeriod"/>
            </a:pPr>
            <a:r>
              <a:rPr lang="en-US" dirty="0"/>
              <a:t>How does power over space, especially in the form of government or other social controls, influence activities in process, and the potential activities that could occur within particular places/spaces?</a:t>
            </a:r>
          </a:p>
          <a:p>
            <a:pPr marL="1197864" lvl="1" indent="-457200">
              <a:buFont typeface="+mj-lt"/>
              <a:buAutoNum type="arabicPeriod"/>
            </a:pPr>
            <a:r>
              <a:rPr lang="en-US" dirty="0"/>
              <a:t>(Territory/Production of Space) </a:t>
            </a:r>
          </a:p>
        </p:txBody>
      </p:sp>
      <p:sp>
        <p:nvSpPr>
          <p:cNvPr id="3" name="Title 2">
            <a:extLst>
              <a:ext uri="{FF2B5EF4-FFF2-40B4-BE49-F238E27FC236}">
                <a16:creationId xmlns:a16="http://schemas.microsoft.com/office/drawing/2014/main" id="{74A43D9F-3797-4E5E-9471-69986DD716AE}"/>
              </a:ext>
            </a:extLst>
          </p:cNvPr>
          <p:cNvSpPr>
            <a:spLocks noGrp="1"/>
          </p:cNvSpPr>
          <p:nvPr>
            <p:ph type="title"/>
          </p:nvPr>
        </p:nvSpPr>
        <p:spPr/>
        <p:txBody>
          <a:bodyPr/>
          <a:lstStyle/>
          <a:p>
            <a:r>
              <a:rPr lang="en-US" dirty="0"/>
              <a:t>1.1 How do we </a:t>
            </a:r>
            <a:r>
              <a:rPr lang="en-US" i="1" dirty="0"/>
              <a:t>think spatially</a:t>
            </a:r>
            <a:r>
              <a:rPr lang="en-US" dirty="0"/>
              <a:t>?</a:t>
            </a:r>
          </a:p>
        </p:txBody>
      </p:sp>
    </p:spTree>
    <p:extLst>
      <p:ext uri="{BB962C8B-B14F-4D97-AF65-F5344CB8AC3E}">
        <p14:creationId xmlns:p14="http://schemas.microsoft.com/office/powerpoint/2010/main" val="29098199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4388E29-A67D-4C1A-9269-4F574EF377A4}"/>
              </a:ext>
            </a:extLst>
          </p:cNvPr>
          <p:cNvSpPr txBox="1"/>
          <p:nvPr/>
        </p:nvSpPr>
        <p:spPr>
          <a:xfrm>
            <a:off x="457200" y="6324600"/>
            <a:ext cx="8229600" cy="369332"/>
          </a:xfrm>
          <a:prstGeom prst="rect">
            <a:avLst/>
          </a:prstGeom>
          <a:noFill/>
        </p:spPr>
        <p:txBody>
          <a:bodyPr wrap="square" rtlCol="0">
            <a:spAutoFit/>
          </a:bodyPr>
          <a:lstStyle/>
          <a:p>
            <a:r>
              <a:rPr lang="en-US" dirty="0">
                <a:hlinkClick r:id="rId2"/>
              </a:rPr>
              <a:t>https://twitter.com/kyle_e_walker/status/1678788839744352258</a:t>
            </a:r>
            <a:r>
              <a:rPr lang="en-US" dirty="0"/>
              <a:t> </a:t>
            </a:r>
          </a:p>
        </p:txBody>
      </p:sp>
      <p:sp>
        <p:nvSpPr>
          <p:cNvPr id="4" name="Title 3">
            <a:extLst>
              <a:ext uri="{FF2B5EF4-FFF2-40B4-BE49-F238E27FC236}">
                <a16:creationId xmlns:a16="http://schemas.microsoft.com/office/drawing/2014/main" id="{D4058149-1689-49BA-883E-E121304A8AFE}"/>
              </a:ext>
            </a:extLst>
          </p:cNvPr>
          <p:cNvSpPr>
            <a:spLocks noGrp="1"/>
          </p:cNvSpPr>
          <p:nvPr>
            <p:ph type="title"/>
          </p:nvPr>
        </p:nvSpPr>
        <p:spPr/>
        <p:txBody>
          <a:bodyPr/>
          <a:lstStyle/>
          <a:p>
            <a:r>
              <a:rPr lang="en-US" dirty="0"/>
              <a:t>Fairmount, Fort Worth, TX</a:t>
            </a:r>
          </a:p>
        </p:txBody>
      </p:sp>
      <p:pic>
        <p:nvPicPr>
          <p:cNvPr id="6" name="Picture 5">
            <a:extLst>
              <a:ext uri="{FF2B5EF4-FFF2-40B4-BE49-F238E27FC236}">
                <a16:creationId xmlns:a16="http://schemas.microsoft.com/office/drawing/2014/main" id="{030D498B-9937-413D-8D74-DA86CDB4A69F}"/>
              </a:ext>
            </a:extLst>
          </p:cNvPr>
          <p:cNvPicPr>
            <a:picLocks noChangeAspect="1"/>
          </p:cNvPicPr>
          <p:nvPr/>
        </p:nvPicPr>
        <p:blipFill>
          <a:blip r:embed="rId3"/>
          <a:stretch>
            <a:fillRect/>
          </a:stretch>
        </p:blipFill>
        <p:spPr>
          <a:xfrm>
            <a:off x="4476569" y="2057400"/>
            <a:ext cx="4633384" cy="3475038"/>
          </a:xfrm>
          <a:prstGeom prst="rect">
            <a:avLst/>
          </a:prstGeom>
        </p:spPr>
      </p:pic>
      <p:pic>
        <p:nvPicPr>
          <p:cNvPr id="3" name="Picture 2">
            <a:extLst>
              <a:ext uri="{FF2B5EF4-FFF2-40B4-BE49-F238E27FC236}">
                <a16:creationId xmlns:a16="http://schemas.microsoft.com/office/drawing/2014/main" id="{1FA6A67F-0F9B-4182-B60D-0C40B6EFC99F}"/>
              </a:ext>
            </a:extLst>
          </p:cNvPr>
          <p:cNvPicPr>
            <a:picLocks noChangeAspect="1"/>
          </p:cNvPicPr>
          <p:nvPr/>
        </p:nvPicPr>
        <p:blipFill>
          <a:blip r:embed="rId4"/>
          <a:stretch>
            <a:fillRect/>
          </a:stretch>
        </p:blipFill>
        <p:spPr>
          <a:xfrm>
            <a:off x="34047" y="1775619"/>
            <a:ext cx="4636911" cy="4038600"/>
          </a:xfrm>
          <a:prstGeom prst="rect">
            <a:avLst/>
          </a:prstGeom>
        </p:spPr>
      </p:pic>
    </p:spTree>
    <p:extLst>
      <p:ext uri="{BB962C8B-B14F-4D97-AF65-F5344CB8AC3E}">
        <p14:creationId xmlns:p14="http://schemas.microsoft.com/office/powerpoint/2010/main" val="10312493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B64E3C-F5CE-478B-B8A9-9CC29E920468}"/>
              </a:ext>
            </a:extLst>
          </p:cNvPr>
          <p:cNvPicPr>
            <a:picLocks noChangeAspect="1"/>
          </p:cNvPicPr>
          <p:nvPr/>
        </p:nvPicPr>
        <p:blipFill>
          <a:blip r:embed="rId2"/>
          <a:stretch>
            <a:fillRect/>
          </a:stretch>
        </p:blipFill>
        <p:spPr>
          <a:xfrm>
            <a:off x="5417344" y="1641171"/>
            <a:ext cx="3596144" cy="2397429"/>
          </a:xfrm>
          <a:prstGeom prst="rect">
            <a:avLst/>
          </a:prstGeom>
        </p:spPr>
      </p:pic>
      <p:pic>
        <p:nvPicPr>
          <p:cNvPr id="2" name="Picture 1">
            <a:extLst>
              <a:ext uri="{FF2B5EF4-FFF2-40B4-BE49-F238E27FC236}">
                <a16:creationId xmlns:a16="http://schemas.microsoft.com/office/drawing/2014/main" id="{C52FCF06-9A08-42F7-8320-A06A806BDCF7}"/>
              </a:ext>
            </a:extLst>
          </p:cNvPr>
          <p:cNvPicPr>
            <a:picLocks noChangeAspect="1"/>
          </p:cNvPicPr>
          <p:nvPr/>
        </p:nvPicPr>
        <p:blipFill>
          <a:blip r:embed="rId3"/>
          <a:stretch>
            <a:fillRect/>
          </a:stretch>
        </p:blipFill>
        <p:spPr>
          <a:xfrm>
            <a:off x="-8106" y="1676400"/>
            <a:ext cx="5139267" cy="4476136"/>
          </a:xfrm>
          <a:prstGeom prst="rect">
            <a:avLst/>
          </a:prstGeom>
        </p:spPr>
      </p:pic>
      <p:sp>
        <p:nvSpPr>
          <p:cNvPr id="4" name="Title 3">
            <a:extLst>
              <a:ext uri="{FF2B5EF4-FFF2-40B4-BE49-F238E27FC236}">
                <a16:creationId xmlns:a16="http://schemas.microsoft.com/office/drawing/2014/main" id="{D3AD216A-23D8-4B1C-B014-3FA415872CDD}"/>
              </a:ext>
            </a:extLst>
          </p:cNvPr>
          <p:cNvSpPr>
            <a:spLocks noGrp="1"/>
          </p:cNvSpPr>
          <p:nvPr>
            <p:ph type="title"/>
          </p:nvPr>
        </p:nvSpPr>
        <p:spPr/>
        <p:txBody>
          <a:bodyPr/>
          <a:lstStyle/>
          <a:p>
            <a:r>
              <a:rPr lang="en-US" dirty="0"/>
              <a:t>Downtown, Fort Worth, TX</a:t>
            </a:r>
          </a:p>
        </p:txBody>
      </p:sp>
    </p:spTree>
    <p:extLst>
      <p:ext uri="{BB962C8B-B14F-4D97-AF65-F5344CB8AC3E}">
        <p14:creationId xmlns:p14="http://schemas.microsoft.com/office/powerpoint/2010/main" val="22792305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B6B1A3A-F481-4808-B79F-14DA0DD35951}"/>
              </a:ext>
            </a:extLst>
          </p:cNvPr>
          <p:cNvPicPr>
            <a:picLocks noChangeAspect="1"/>
          </p:cNvPicPr>
          <p:nvPr/>
        </p:nvPicPr>
        <p:blipFill>
          <a:blip r:embed="rId2"/>
          <a:stretch>
            <a:fillRect/>
          </a:stretch>
        </p:blipFill>
        <p:spPr>
          <a:xfrm>
            <a:off x="4808317" y="1828800"/>
            <a:ext cx="4335683" cy="2796073"/>
          </a:xfrm>
          <a:prstGeom prst="rect">
            <a:avLst/>
          </a:prstGeom>
        </p:spPr>
      </p:pic>
      <p:sp>
        <p:nvSpPr>
          <p:cNvPr id="2" name="TextBox 1">
            <a:extLst>
              <a:ext uri="{FF2B5EF4-FFF2-40B4-BE49-F238E27FC236}">
                <a16:creationId xmlns:a16="http://schemas.microsoft.com/office/drawing/2014/main" id="{64388E29-A67D-4C1A-9269-4F574EF377A4}"/>
              </a:ext>
            </a:extLst>
          </p:cNvPr>
          <p:cNvSpPr txBox="1"/>
          <p:nvPr/>
        </p:nvSpPr>
        <p:spPr>
          <a:xfrm>
            <a:off x="457200" y="6324600"/>
            <a:ext cx="8229600" cy="369332"/>
          </a:xfrm>
          <a:prstGeom prst="rect">
            <a:avLst/>
          </a:prstGeom>
          <a:noFill/>
        </p:spPr>
        <p:txBody>
          <a:bodyPr wrap="square" rtlCol="0">
            <a:spAutoFit/>
          </a:bodyPr>
          <a:lstStyle/>
          <a:p>
            <a:r>
              <a:rPr lang="en-US" dirty="0">
                <a:hlinkClick r:id="rId3"/>
              </a:rPr>
              <a:t>https://twitter.com/kyle_e_walker/status/1678788839744352258</a:t>
            </a:r>
            <a:r>
              <a:rPr lang="en-US" dirty="0"/>
              <a:t> </a:t>
            </a:r>
          </a:p>
        </p:txBody>
      </p:sp>
      <p:sp>
        <p:nvSpPr>
          <p:cNvPr id="4" name="Title 3">
            <a:extLst>
              <a:ext uri="{FF2B5EF4-FFF2-40B4-BE49-F238E27FC236}">
                <a16:creationId xmlns:a16="http://schemas.microsoft.com/office/drawing/2014/main" id="{D4058149-1689-49BA-883E-E121304A8AFE}"/>
              </a:ext>
            </a:extLst>
          </p:cNvPr>
          <p:cNvSpPr>
            <a:spLocks noGrp="1"/>
          </p:cNvSpPr>
          <p:nvPr>
            <p:ph type="title"/>
          </p:nvPr>
        </p:nvSpPr>
        <p:spPr/>
        <p:txBody>
          <a:bodyPr/>
          <a:lstStyle/>
          <a:p>
            <a:r>
              <a:rPr lang="en-US" sz="4000" dirty="0"/>
              <a:t>Mistletoe Heights /Medical District, Fort Worth, TX</a:t>
            </a:r>
          </a:p>
        </p:txBody>
      </p:sp>
      <p:pic>
        <p:nvPicPr>
          <p:cNvPr id="5" name="Picture 4">
            <a:extLst>
              <a:ext uri="{FF2B5EF4-FFF2-40B4-BE49-F238E27FC236}">
                <a16:creationId xmlns:a16="http://schemas.microsoft.com/office/drawing/2014/main" id="{010EAAB7-B463-4777-ACF6-2178E6562AF4}"/>
              </a:ext>
            </a:extLst>
          </p:cNvPr>
          <p:cNvPicPr>
            <a:picLocks noChangeAspect="1"/>
          </p:cNvPicPr>
          <p:nvPr/>
        </p:nvPicPr>
        <p:blipFill>
          <a:blip r:embed="rId4"/>
          <a:stretch>
            <a:fillRect/>
          </a:stretch>
        </p:blipFill>
        <p:spPr>
          <a:xfrm>
            <a:off x="24319" y="1737519"/>
            <a:ext cx="4899378" cy="4267200"/>
          </a:xfrm>
          <a:prstGeom prst="rect">
            <a:avLst/>
          </a:prstGeom>
        </p:spPr>
      </p:pic>
    </p:spTree>
    <p:extLst>
      <p:ext uri="{BB962C8B-B14F-4D97-AF65-F5344CB8AC3E}">
        <p14:creationId xmlns:p14="http://schemas.microsoft.com/office/powerpoint/2010/main" val="28149475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4388E29-A67D-4C1A-9269-4F574EF377A4}"/>
              </a:ext>
            </a:extLst>
          </p:cNvPr>
          <p:cNvSpPr txBox="1"/>
          <p:nvPr/>
        </p:nvSpPr>
        <p:spPr>
          <a:xfrm>
            <a:off x="457200" y="6324600"/>
            <a:ext cx="8229600" cy="369332"/>
          </a:xfrm>
          <a:prstGeom prst="rect">
            <a:avLst/>
          </a:prstGeom>
          <a:noFill/>
        </p:spPr>
        <p:txBody>
          <a:bodyPr wrap="square" rtlCol="0">
            <a:spAutoFit/>
          </a:bodyPr>
          <a:lstStyle/>
          <a:p>
            <a:r>
              <a:rPr lang="en-US" dirty="0">
                <a:hlinkClick r:id="rId2"/>
              </a:rPr>
              <a:t>https://twitter.com/kyle_e_walker/status/1678788839744352258</a:t>
            </a:r>
            <a:r>
              <a:rPr lang="en-US" dirty="0"/>
              <a:t> </a:t>
            </a:r>
          </a:p>
        </p:txBody>
      </p:sp>
      <p:sp>
        <p:nvSpPr>
          <p:cNvPr id="4" name="Title 3">
            <a:extLst>
              <a:ext uri="{FF2B5EF4-FFF2-40B4-BE49-F238E27FC236}">
                <a16:creationId xmlns:a16="http://schemas.microsoft.com/office/drawing/2014/main" id="{D4058149-1689-49BA-883E-E121304A8AFE}"/>
              </a:ext>
            </a:extLst>
          </p:cNvPr>
          <p:cNvSpPr>
            <a:spLocks noGrp="1"/>
          </p:cNvSpPr>
          <p:nvPr>
            <p:ph type="title"/>
          </p:nvPr>
        </p:nvSpPr>
        <p:spPr/>
        <p:txBody>
          <a:bodyPr/>
          <a:lstStyle/>
          <a:p>
            <a:r>
              <a:rPr lang="en-US" dirty="0"/>
              <a:t>Overton Park/Foster Park, </a:t>
            </a:r>
            <a:br>
              <a:rPr lang="en-US" dirty="0"/>
            </a:br>
            <a:r>
              <a:rPr lang="en-US" dirty="0"/>
              <a:t>Fort Worth, TX</a:t>
            </a:r>
          </a:p>
        </p:txBody>
      </p:sp>
      <p:pic>
        <p:nvPicPr>
          <p:cNvPr id="5" name="Picture 4">
            <a:extLst>
              <a:ext uri="{FF2B5EF4-FFF2-40B4-BE49-F238E27FC236}">
                <a16:creationId xmlns:a16="http://schemas.microsoft.com/office/drawing/2014/main" id="{44DF406D-B86E-4966-8292-F5DF2C5FAAC2}"/>
              </a:ext>
            </a:extLst>
          </p:cNvPr>
          <p:cNvPicPr>
            <a:picLocks noChangeAspect="1"/>
          </p:cNvPicPr>
          <p:nvPr/>
        </p:nvPicPr>
        <p:blipFill>
          <a:blip r:embed="rId3"/>
          <a:stretch>
            <a:fillRect/>
          </a:stretch>
        </p:blipFill>
        <p:spPr>
          <a:xfrm>
            <a:off x="4864" y="1828800"/>
            <a:ext cx="4617173" cy="4021408"/>
          </a:xfrm>
          <a:prstGeom prst="rect">
            <a:avLst/>
          </a:prstGeom>
        </p:spPr>
      </p:pic>
      <p:pic>
        <p:nvPicPr>
          <p:cNvPr id="7" name="Picture 6">
            <a:extLst>
              <a:ext uri="{FF2B5EF4-FFF2-40B4-BE49-F238E27FC236}">
                <a16:creationId xmlns:a16="http://schemas.microsoft.com/office/drawing/2014/main" id="{987314B7-6C19-42CE-853C-E93E13DD1247}"/>
              </a:ext>
            </a:extLst>
          </p:cNvPr>
          <p:cNvPicPr>
            <a:picLocks noChangeAspect="1"/>
          </p:cNvPicPr>
          <p:nvPr/>
        </p:nvPicPr>
        <p:blipFill>
          <a:blip r:embed="rId4"/>
          <a:stretch>
            <a:fillRect/>
          </a:stretch>
        </p:blipFill>
        <p:spPr>
          <a:xfrm>
            <a:off x="4628522" y="1828800"/>
            <a:ext cx="4538133" cy="2552700"/>
          </a:xfrm>
          <a:prstGeom prst="rect">
            <a:avLst/>
          </a:prstGeom>
        </p:spPr>
      </p:pic>
    </p:spTree>
    <p:extLst>
      <p:ext uri="{BB962C8B-B14F-4D97-AF65-F5344CB8AC3E}">
        <p14:creationId xmlns:p14="http://schemas.microsoft.com/office/powerpoint/2010/main" val="28283262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32FAC6-10A3-46C6-B37B-EF4A360930D0}"/>
              </a:ext>
            </a:extLst>
          </p:cNvPr>
          <p:cNvPicPr>
            <a:picLocks noChangeAspect="1"/>
          </p:cNvPicPr>
          <p:nvPr/>
        </p:nvPicPr>
        <p:blipFill>
          <a:blip r:embed="rId2"/>
          <a:stretch>
            <a:fillRect/>
          </a:stretch>
        </p:blipFill>
        <p:spPr>
          <a:xfrm>
            <a:off x="4337538" y="1908243"/>
            <a:ext cx="4806462" cy="3124200"/>
          </a:xfrm>
          <a:prstGeom prst="rect">
            <a:avLst/>
          </a:prstGeom>
        </p:spPr>
      </p:pic>
      <p:pic>
        <p:nvPicPr>
          <p:cNvPr id="2" name="Picture 1">
            <a:extLst>
              <a:ext uri="{FF2B5EF4-FFF2-40B4-BE49-F238E27FC236}">
                <a16:creationId xmlns:a16="http://schemas.microsoft.com/office/drawing/2014/main" id="{00149327-3CE0-488A-A420-E39519E678B2}"/>
              </a:ext>
            </a:extLst>
          </p:cNvPr>
          <p:cNvPicPr>
            <a:picLocks noChangeAspect="1"/>
          </p:cNvPicPr>
          <p:nvPr/>
        </p:nvPicPr>
        <p:blipFill>
          <a:blip r:embed="rId3"/>
          <a:stretch>
            <a:fillRect/>
          </a:stretch>
        </p:blipFill>
        <p:spPr>
          <a:xfrm>
            <a:off x="0" y="1548229"/>
            <a:ext cx="4806462" cy="4319171"/>
          </a:xfrm>
          <a:prstGeom prst="rect">
            <a:avLst/>
          </a:prstGeom>
        </p:spPr>
      </p:pic>
      <p:sp>
        <p:nvSpPr>
          <p:cNvPr id="4" name="Title 3">
            <a:extLst>
              <a:ext uri="{FF2B5EF4-FFF2-40B4-BE49-F238E27FC236}">
                <a16:creationId xmlns:a16="http://schemas.microsoft.com/office/drawing/2014/main" id="{A4CF5CF9-252B-4E0C-B79D-B0F8F649247F}"/>
              </a:ext>
            </a:extLst>
          </p:cNvPr>
          <p:cNvSpPr>
            <a:spLocks noGrp="1"/>
          </p:cNvSpPr>
          <p:nvPr>
            <p:ph type="title"/>
          </p:nvPr>
        </p:nvSpPr>
        <p:spPr/>
        <p:txBody>
          <a:bodyPr/>
          <a:lstStyle/>
          <a:p>
            <a:r>
              <a:rPr lang="en-US" dirty="0"/>
              <a:t>TCU – West Campus</a:t>
            </a:r>
          </a:p>
        </p:txBody>
      </p:sp>
    </p:spTree>
    <p:extLst>
      <p:ext uri="{BB962C8B-B14F-4D97-AF65-F5344CB8AC3E}">
        <p14:creationId xmlns:p14="http://schemas.microsoft.com/office/powerpoint/2010/main" val="14248830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1BE391-F099-4513-A8C8-D594B1A79BC0}"/>
              </a:ext>
            </a:extLst>
          </p:cNvPr>
          <p:cNvSpPr txBox="1"/>
          <p:nvPr/>
        </p:nvSpPr>
        <p:spPr>
          <a:xfrm>
            <a:off x="228600" y="6248400"/>
            <a:ext cx="8458200" cy="646331"/>
          </a:xfrm>
          <a:prstGeom prst="rect">
            <a:avLst/>
          </a:prstGeom>
          <a:noFill/>
        </p:spPr>
        <p:txBody>
          <a:bodyPr wrap="square" rtlCol="0">
            <a:spAutoFit/>
          </a:bodyPr>
          <a:lstStyle/>
          <a:p>
            <a:r>
              <a:rPr lang="en-US" dirty="0">
                <a:hlinkClick r:id="rId2"/>
              </a:rPr>
              <a:t>https://www.nytimes.com/interactive/2023/upshot/extremely-detailed-nyc-neighborhood-map.html</a:t>
            </a:r>
            <a:r>
              <a:rPr lang="en-US" dirty="0"/>
              <a:t> </a:t>
            </a:r>
          </a:p>
        </p:txBody>
      </p:sp>
      <p:pic>
        <p:nvPicPr>
          <p:cNvPr id="4" name="Picture 3">
            <a:extLst>
              <a:ext uri="{FF2B5EF4-FFF2-40B4-BE49-F238E27FC236}">
                <a16:creationId xmlns:a16="http://schemas.microsoft.com/office/drawing/2014/main" id="{15121158-D464-47EF-BE00-C153FBB61E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52600"/>
            <a:ext cx="9144000" cy="4325059"/>
          </a:xfrm>
          <a:prstGeom prst="rect">
            <a:avLst/>
          </a:prstGeom>
        </p:spPr>
      </p:pic>
      <p:sp>
        <p:nvSpPr>
          <p:cNvPr id="5" name="TextBox 4">
            <a:extLst>
              <a:ext uri="{FF2B5EF4-FFF2-40B4-BE49-F238E27FC236}">
                <a16:creationId xmlns:a16="http://schemas.microsoft.com/office/drawing/2014/main" id="{F1B9027E-2F3F-44CA-8136-60E177A9081D}"/>
              </a:ext>
            </a:extLst>
          </p:cNvPr>
          <p:cNvSpPr txBox="1"/>
          <p:nvPr/>
        </p:nvSpPr>
        <p:spPr>
          <a:xfrm>
            <a:off x="266700" y="397808"/>
            <a:ext cx="8610600" cy="646331"/>
          </a:xfrm>
          <a:prstGeom prst="rect">
            <a:avLst/>
          </a:prstGeom>
          <a:noFill/>
        </p:spPr>
        <p:txBody>
          <a:bodyPr wrap="square" rtlCol="0">
            <a:spAutoFit/>
          </a:bodyPr>
          <a:lstStyle/>
          <a:p>
            <a:r>
              <a:rPr lang="en-US" dirty="0"/>
              <a:t>The boundaries of places can shift or even be poorly defined in some cases. The map below shows the names that residents call </a:t>
            </a:r>
          </a:p>
        </p:txBody>
      </p:sp>
    </p:spTree>
    <p:extLst>
      <p:ext uri="{BB962C8B-B14F-4D97-AF65-F5344CB8AC3E}">
        <p14:creationId xmlns:p14="http://schemas.microsoft.com/office/powerpoint/2010/main" val="16327638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1D92EE2-3DEE-440F-B33F-2E766F79552B}"/>
              </a:ext>
            </a:extLst>
          </p:cNvPr>
          <p:cNvPicPr>
            <a:picLocks noChangeAspect="1"/>
          </p:cNvPicPr>
          <p:nvPr/>
        </p:nvPicPr>
        <p:blipFill>
          <a:blip r:embed="rId2"/>
          <a:stretch>
            <a:fillRect/>
          </a:stretch>
        </p:blipFill>
        <p:spPr>
          <a:xfrm>
            <a:off x="152400" y="914400"/>
            <a:ext cx="8871678" cy="5010855"/>
          </a:xfrm>
          <a:prstGeom prst="rect">
            <a:avLst/>
          </a:prstGeom>
        </p:spPr>
      </p:pic>
    </p:spTree>
    <p:extLst>
      <p:ext uri="{BB962C8B-B14F-4D97-AF65-F5344CB8AC3E}">
        <p14:creationId xmlns:p14="http://schemas.microsoft.com/office/powerpoint/2010/main" val="39963858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lumMod val="85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5F6BEA9-357D-4983-841E-1F3C6573A7B4}"/>
              </a:ext>
            </a:extLst>
          </p:cNvPr>
          <p:cNvPicPr>
            <a:picLocks noChangeAspect="1"/>
          </p:cNvPicPr>
          <p:nvPr/>
        </p:nvPicPr>
        <p:blipFill>
          <a:blip r:embed="rId2"/>
          <a:stretch>
            <a:fillRect/>
          </a:stretch>
        </p:blipFill>
        <p:spPr>
          <a:xfrm>
            <a:off x="10137" y="0"/>
            <a:ext cx="9123725" cy="6858000"/>
          </a:xfrm>
          <a:prstGeom prst="rect">
            <a:avLst/>
          </a:prstGeom>
        </p:spPr>
      </p:pic>
    </p:spTree>
    <p:extLst>
      <p:ext uri="{BB962C8B-B14F-4D97-AF65-F5344CB8AC3E}">
        <p14:creationId xmlns:p14="http://schemas.microsoft.com/office/powerpoint/2010/main" val="25528168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709BE6D-FA12-4CDF-8B79-A7734F46BA95}"/>
              </a:ext>
            </a:extLst>
          </p:cNvPr>
          <p:cNvPicPr>
            <a:picLocks noChangeAspect="1"/>
          </p:cNvPicPr>
          <p:nvPr/>
        </p:nvPicPr>
        <p:blipFill rotWithShape="1">
          <a:blip r:embed="rId2">
            <a:extLst>
              <a:ext uri="{28A0092B-C50C-407E-A947-70E740481C1C}">
                <a14:useLocalDpi xmlns:a14="http://schemas.microsoft.com/office/drawing/2010/main" val="0"/>
              </a:ext>
            </a:extLst>
          </a:blip>
          <a:srcRect r="10503"/>
          <a:stretch/>
        </p:blipFill>
        <p:spPr>
          <a:xfrm>
            <a:off x="4024200" y="2667001"/>
            <a:ext cx="5112932" cy="3213536"/>
          </a:xfrm>
          <a:prstGeom prst="rect">
            <a:avLst/>
          </a:prstGeom>
        </p:spPr>
      </p:pic>
      <p:pic>
        <p:nvPicPr>
          <p:cNvPr id="3" name="Picture 2">
            <a:extLst>
              <a:ext uri="{FF2B5EF4-FFF2-40B4-BE49-F238E27FC236}">
                <a16:creationId xmlns:a16="http://schemas.microsoft.com/office/drawing/2014/main" id="{F0D13628-43B9-4142-9F90-93D0D1125B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45826"/>
            <a:ext cx="4034710" cy="4034710"/>
          </a:xfrm>
          <a:prstGeom prst="rect">
            <a:avLst/>
          </a:prstGeom>
        </p:spPr>
      </p:pic>
    </p:spTree>
    <p:extLst>
      <p:ext uri="{BB962C8B-B14F-4D97-AF65-F5344CB8AC3E}">
        <p14:creationId xmlns:p14="http://schemas.microsoft.com/office/powerpoint/2010/main" val="20550250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E7963-1C21-4F89-9D9C-46BACC16265C}"/>
              </a:ext>
            </a:extLst>
          </p:cNvPr>
          <p:cNvPicPr>
            <a:picLocks noChangeAspect="1"/>
          </p:cNvPicPr>
          <p:nvPr/>
        </p:nvPicPr>
        <p:blipFill>
          <a:blip r:embed="rId2"/>
          <a:stretch>
            <a:fillRect/>
          </a:stretch>
        </p:blipFill>
        <p:spPr>
          <a:xfrm>
            <a:off x="2989950" y="0"/>
            <a:ext cx="3164099" cy="6858000"/>
          </a:xfrm>
          <a:prstGeom prst="rect">
            <a:avLst/>
          </a:prstGeom>
        </p:spPr>
      </p:pic>
    </p:spTree>
    <p:extLst>
      <p:ext uri="{BB962C8B-B14F-4D97-AF65-F5344CB8AC3E}">
        <p14:creationId xmlns:p14="http://schemas.microsoft.com/office/powerpoint/2010/main" val="31138786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0E19809-A585-4906-BA8F-C14B9D3C4C9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0148" y="112569"/>
            <a:ext cx="8583705" cy="6632863"/>
          </a:xfrm>
          <a:prstGeom prst="rect">
            <a:avLst/>
          </a:prstGeom>
        </p:spPr>
      </p:pic>
    </p:spTree>
    <p:extLst>
      <p:ext uri="{BB962C8B-B14F-4D97-AF65-F5344CB8AC3E}">
        <p14:creationId xmlns:p14="http://schemas.microsoft.com/office/powerpoint/2010/main" val="16462944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70DF9EA-68CE-47EF-9ED0-16028D6BEC5C}"/>
              </a:ext>
            </a:extLst>
          </p:cNvPr>
          <p:cNvPicPr>
            <a:picLocks noChangeAspect="1"/>
          </p:cNvPicPr>
          <p:nvPr/>
        </p:nvPicPr>
        <p:blipFill>
          <a:blip r:embed="rId3"/>
          <a:stretch>
            <a:fillRect/>
          </a:stretch>
        </p:blipFill>
        <p:spPr>
          <a:xfrm>
            <a:off x="0" y="2743200"/>
            <a:ext cx="3124199" cy="3124199"/>
          </a:xfrm>
          <a:prstGeom prst="rect">
            <a:avLst/>
          </a:prstGeom>
        </p:spPr>
      </p:pic>
      <p:sp>
        <p:nvSpPr>
          <p:cNvPr id="69634" name="Rectangle 2"/>
          <p:cNvSpPr>
            <a:spLocks noGrp="1" noChangeArrowheads="1"/>
          </p:cNvSpPr>
          <p:nvPr>
            <p:ph type="title"/>
          </p:nvPr>
        </p:nvSpPr>
        <p:spPr>
          <a:xfrm>
            <a:off x="685800" y="138954"/>
            <a:ext cx="8229600" cy="1143000"/>
          </a:xfrm>
        </p:spPr>
        <p:txBody>
          <a:bodyPr/>
          <a:lstStyle/>
          <a:p>
            <a:r>
              <a:rPr lang="en-US" dirty="0"/>
              <a:t>Power of Places</a:t>
            </a:r>
          </a:p>
        </p:txBody>
      </p:sp>
      <p:sp>
        <p:nvSpPr>
          <p:cNvPr id="69635" name="Rectangle 3"/>
          <p:cNvSpPr>
            <a:spLocks noGrp="1" noChangeArrowheads="1"/>
          </p:cNvSpPr>
          <p:nvPr>
            <p:ph type="body" idx="1"/>
          </p:nvPr>
        </p:nvSpPr>
        <p:spPr>
          <a:xfrm>
            <a:off x="685800" y="762000"/>
            <a:ext cx="7772400" cy="2438400"/>
          </a:xfrm>
        </p:spPr>
        <p:txBody>
          <a:bodyPr/>
          <a:lstStyle/>
          <a:p>
            <a:r>
              <a:rPr lang="en-US" dirty="0"/>
              <a:t>Places acquire strong symbolic value because of the built environment, events, people, or histories with which they are associated. </a:t>
            </a:r>
          </a:p>
        </p:txBody>
      </p:sp>
      <p:pic>
        <p:nvPicPr>
          <p:cNvPr id="7" name="Picture 6">
            <a:extLst>
              <a:ext uri="{FF2B5EF4-FFF2-40B4-BE49-F238E27FC236}">
                <a16:creationId xmlns:a16="http://schemas.microsoft.com/office/drawing/2014/main" id="{740EE860-1177-4C63-86CD-2208B8532AA4}"/>
              </a:ext>
            </a:extLst>
          </p:cNvPr>
          <p:cNvPicPr>
            <a:picLocks noChangeAspect="1"/>
          </p:cNvPicPr>
          <p:nvPr/>
        </p:nvPicPr>
        <p:blipFill>
          <a:blip r:embed="rId4"/>
          <a:stretch>
            <a:fillRect/>
          </a:stretch>
        </p:blipFill>
        <p:spPr>
          <a:xfrm>
            <a:off x="3200400" y="2762250"/>
            <a:ext cx="3505200" cy="3505200"/>
          </a:xfrm>
          <a:prstGeom prst="rect">
            <a:avLst/>
          </a:prstGeom>
        </p:spPr>
      </p:pic>
      <p:pic>
        <p:nvPicPr>
          <p:cNvPr id="6" name="Picture 5">
            <a:extLst>
              <a:ext uri="{FF2B5EF4-FFF2-40B4-BE49-F238E27FC236}">
                <a16:creationId xmlns:a16="http://schemas.microsoft.com/office/drawing/2014/main" id="{5847794B-1474-426E-9580-EB173F132200}"/>
              </a:ext>
            </a:extLst>
          </p:cNvPr>
          <p:cNvPicPr>
            <a:picLocks noChangeAspect="1"/>
          </p:cNvPicPr>
          <p:nvPr/>
        </p:nvPicPr>
        <p:blipFill>
          <a:blip r:embed="rId5"/>
          <a:stretch>
            <a:fillRect/>
          </a:stretch>
        </p:blipFill>
        <p:spPr>
          <a:xfrm>
            <a:off x="6324600" y="3276600"/>
            <a:ext cx="2762250" cy="2139013"/>
          </a:xfrm>
          <a:prstGeom prst="rect">
            <a:avLst/>
          </a:prstGeom>
        </p:spPr>
      </p:pic>
    </p:spTree>
    <p:extLst>
      <p:ext uri="{BB962C8B-B14F-4D97-AF65-F5344CB8AC3E}">
        <p14:creationId xmlns:p14="http://schemas.microsoft.com/office/powerpoint/2010/main" val="3995637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69635">
                                            <p:txEl>
                                              <p:pRg st="0" end="0"/>
                                            </p:txEl>
                                          </p:spTgt>
                                        </p:tgtEl>
                                        <p:attrNameLst>
                                          <p:attrName>style.visibility</p:attrName>
                                        </p:attrNameLst>
                                      </p:cBhvr>
                                      <p:to>
                                        <p:strVal val="visible"/>
                                      </p:to>
                                    </p:set>
                                    <p:anim calcmode="lin" valueType="num">
                                      <p:cBhvr>
                                        <p:cTn id="7" dur="1000" fill="hold"/>
                                        <p:tgtEl>
                                          <p:spTgt spid="69635">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69635">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696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5"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120605862_e24d99835f_o">
            <a:extLst>
              <a:ext uri="{FF2B5EF4-FFF2-40B4-BE49-F238E27FC236}">
                <a16:creationId xmlns:a16="http://schemas.microsoft.com/office/drawing/2014/main" id="{AC40EF9D-0A3A-42F6-96AC-AD0869A0D3A1}"/>
              </a:ext>
            </a:extLst>
          </p:cNvPr>
          <p:cNvPicPr>
            <a:picLocks noChangeAspect="1" noChangeArrowheads="1"/>
          </p:cNvPicPr>
          <p:nvPr/>
        </p:nvPicPr>
        <p:blipFill>
          <a:blip r:embed="rId2" cstate="print"/>
          <a:srcRect/>
          <a:stretch>
            <a:fillRect/>
          </a:stretch>
        </p:blipFill>
        <p:spPr bwMode="auto">
          <a:xfrm>
            <a:off x="228600" y="838200"/>
            <a:ext cx="3352800" cy="4996860"/>
          </a:xfrm>
          <a:prstGeom prst="rect">
            <a:avLst/>
          </a:prstGeom>
          <a:noFill/>
        </p:spPr>
      </p:pic>
      <p:pic>
        <p:nvPicPr>
          <p:cNvPr id="3" name="Picture 2">
            <a:extLst>
              <a:ext uri="{FF2B5EF4-FFF2-40B4-BE49-F238E27FC236}">
                <a16:creationId xmlns:a16="http://schemas.microsoft.com/office/drawing/2014/main" id="{16C88E51-E792-4FB8-AB42-C4F35896B1CE}"/>
              </a:ext>
            </a:extLst>
          </p:cNvPr>
          <p:cNvPicPr>
            <a:picLocks noChangeAspect="1"/>
          </p:cNvPicPr>
          <p:nvPr/>
        </p:nvPicPr>
        <p:blipFill>
          <a:blip r:embed="rId3"/>
          <a:stretch>
            <a:fillRect/>
          </a:stretch>
        </p:blipFill>
        <p:spPr>
          <a:xfrm>
            <a:off x="4501296" y="1828800"/>
            <a:ext cx="4414104" cy="3320460"/>
          </a:xfrm>
          <a:prstGeom prst="rect">
            <a:avLst/>
          </a:prstGeom>
        </p:spPr>
      </p:pic>
    </p:spTree>
    <p:extLst>
      <p:ext uri="{BB962C8B-B14F-4D97-AF65-F5344CB8AC3E}">
        <p14:creationId xmlns:p14="http://schemas.microsoft.com/office/powerpoint/2010/main" val="79220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BEF4C09-1111-4CD2-A1DE-1C83017ABDEF}"/>
              </a:ext>
            </a:extLst>
          </p:cNvPr>
          <p:cNvPicPr>
            <a:picLocks noChangeAspect="1"/>
          </p:cNvPicPr>
          <p:nvPr/>
        </p:nvPicPr>
        <p:blipFill>
          <a:blip r:embed="rId2"/>
          <a:stretch>
            <a:fillRect/>
          </a:stretch>
        </p:blipFill>
        <p:spPr>
          <a:xfrm>
            <a:off x="4838700" y="2743200"/>
            <a:ext cx="4102895" cy="2735263"/>
          </a:xfrm>
          <a:prstGeom prst="rect">
            <a:avLst/>
          </a:prstGeom>
        </p:spPr>
      </p:pic>
      <p:pic>
        <p:nvPicPr>
          <p:cNvPr id="3" name="Picture 2">
            <a:extLst>
              <a:ext uri="{FF2B5EF4-FFF2-40B4-BE49-F238E27FC236}">
                <a16:creationId xmlns:a16="http://schemas.microsoft.com/office/drawing/2014/main" id="{973D892F-860E-4A15-B64A-FA73AE915797}"/>
              </a:ext>
            </a:extLst>
          </p:cNvPr>
          <p:cNvPicPr>
            <a:picLocks noChangeAspect="1"/>
          </p:cNvPicPr>
          <p:nvPr/>
        </p:nvPicPr>
        <p:blipFill>
          <a:blip r:embed="rId3"/>
          <a:stretch>
            <a:fillRect/>
          </a:stretch>
        </p:blipFill>
        <p:spPr>
          <a:xfrm>
            <a:off x="38100" y="503237"/>
            <a:ext cx="4741333" cy="2667000"/>
          </a:xfrm>
          <a:prstGeom prst="rect">
            <a:avLst/>
          </a:prstGeom>
        </p:spPr>
      </p:pic>
      <p:pic>
        <p:nvPicPr>
          <p:cNvPr id="4" name="Picture 3">
            <a:extLst>
              <a:ext uri="{FF2B5EF4-FFF2-40B4-BE49-F238E27FC236}">
                <a16:creationId xmlns:a16="http://schemas.microsoft.com/office/drawing/2014/main" id="{1675671E-2B01-46D7-A954-DA12583B4D88}"/>
              </a:ext>
            </a:extLst>
          </p:cNvPr>
          <p:cNvPicPr>
            <a:picLocks noChangeAspect="1"/>
          </p:cNvPicPr>
          <p:nvPr/>
        </p:nvPicPr>
        <p:blipFill>
          <a:blip r:embed="rId4"/>
          <a:stretch>
            <a:fillRect/>
          </a:stretch>
        </p:blipFill>
        <p:spPr>
          <a:xfrm>
            <a:off x="123825" y="3189287"/>
            <a:ext cx="4457700" cy="3539670"/>
          </a:xfrm>
          <a:prstGeom prst="rect">
            <a:avLst/>
          </a:prstGeom>
        </p:spPr>
      </p:pic>
    </p:spTree>
    <p:extLst>
      <p:ext uri="{BB962C8B-B14F-4D97-AF65-F5344CB8AC3E}">
        <p14:creationId xmlns:p14="http://schemas.microsoft.com/office/powerpoint/2010/main" val="26395999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Global Sense of Place</a:t>
            </a:r>
          </a:p>
        </p:txBody>
      </p:sp>
      <p:sp>
        <p:nvSpPr>
          <p:cNvPr id="3" name="Content Placeholder 2"/>
          <p:cNvSpPr>
            <a:spLocks noGrp="1"/>
          </p:cNvSpPr>
          <p:nvPr>
            <p:ph sz="half" idx="1"/>
          </p:nvPr>
        </p:nvSpPr>
        <p:spPr/>
        <p:txBody>
          <a:bodyPr>
            <a:normAutofit fontScale="92500" lnSpcReduction="20000"/>
          </a:bodyPr>
          <a:lstStyle/>
          <a:p>
            <a:r>
              <a:rPr lang="en-US" dirty="0"/>
              <a:t>Global interconnection is a precondition for understanding Place.</a:t>
            </a:r>
          </a:p>
          <a:p>
            <a:r>
              <a:rPr lang="en-US" dirty="0"/>
              <a:t>Places are constituted not by internal characteristics, but rather by linkages to other parts of the world.</a:t>
            </a:r>
          </a:p>
          <a:p>
            <a:r>
              <a:rPr lang="en-US" dirty="0"/>
              <a:t>Global flows of people, goods, capital, ideas, and cultures.</a:t>
            </a:r>
          </a:p>
          <a:p>
            <a:r>
              <a:rPr lang="en-US" dirty="0"/>
              <a:t>Place as ‘intersection’ or ‘process’</a:t>
            </a:r>
          </a:p>
          <a:p>
            <a:endParaRPr lang="en-US"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48200" y="2049849"/>
            <a:ext cx="4267200" cy="3831945"/>
          </a:xfrm>
        </p:spPr>
      </p:pic>
    </p:spTree>
    <p:extLst>
      <p:ext uri="{BB962C8B-B14F-4D97-AF65-F5344CB8AC3E}">
        <p14:creationId xmlns:p14="http://schemas.microsoft.com/office/powerpoint/2010/main" val="20808696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AB92D32-688B-45BD-A185-951DB41B78D0}"/>
              </a:ext>
            </a:extLst>
          </p:cNvPr>
          <p:cNvSpPr txBox="1"/>
          <p:nvPr/>
        </p:nvSpPr>
        <p:spPr>
          <a:xfrm>
            <a:off x="228600" y="6433066"/>
            <a:ext cx="4953000" cy="369332"/>
          </a:xfrm>
          <a:prstGeom prst="rect">
            <a:avLst/>
          </a:prstGeom>
          <a:noFill/>
        </p:spPr>
        <p:txBody>
          <a:bodyPr wrap="square" rtlCol="0">
            <a:spAutoFit/>
          </a:bodyPr>
          <a:lstStyle/>
          <a:p>
            <a:r>
              <a:rPr lang="en-US" dirty="0">
                <a:hlinkClick r:id="rId2"/>
              </a:rPr>
              <a:t>Atlas of Economic Complexity - Harvard University</a:t>
            </a:r>
            <a:r>
              <a:rPr lang="en-US" dirty="0"/>
              <a:t> </a:t>
            </a:r>
          </a:p>
        </p:txBody>
      </p:sp>
      <p:pic>
        <p:nvPicPr>
          <p:cNvPr id="4" name="Picture 3">
            <a:extLst>
              <a:ext uri="{FF2B5EF4-FFF2-40B4-BE49-F238E27FC236}">
                <a16:creationId xmlns:a16="http://schemas.microsoft.com/office/drawing/2014/main" id="{F79F1345-5DA3-487D-BF29-01962E0FD3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58792"/>
            <a:ext cx="9144000" cy="4340415"/>
          </a:xfrm>
          <a:prstGeom prst="rect">
            <a:avLst/>
          </a:prstGeom>
        </p:spPr>
      </p:pic>
    </p:spTree>
    <p:extLst>
      <p:ext uri="{BB962C8B-B14F-4D97-AF65-F5344CB8AC3E}">
        <p14:creationId xmlns:p14="http://schemas.microsoft.com/office/powerpoint/2010/main" val="8325194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AB92D32-688B-45BD-A185-951DB41B78D0}"/>
              </a:ext>
            </a:extLst>
          </p:cNvPr>
          <p:cNvSpPr txBox="1"/>
          <p:nvPr/>
        </p:nvSpPr>
        <p:spPr>
          <a:xfrm>
            <a:off x="228600" y="6433066"/>
            <a:ext cx="4953000" cy="369332"/>
          </a:xfrm>
          <a:prstGeom prst="rect">
            <a:avLst/>
          </a:prstGeom>
          <a:noFill/>
        </p:spPr>
        <p:txBody>
          <a:bodyPr wrap="square" rtlCol="0">
            <a:spAutoFit/>
          </a:bodyPr>
          <a:lstStyle/>
          <a:p>
            <a:r>
              <a:rPr lang="en-US" dirty="0">
                <a:hlinkClick r:id="rId2"/>
              </a:rPr>
              <a:t>Atlas of Economic Complexity - Harvard University</a:t>
            </a:r>
            <a:r>
              <a:rPr lang="en-US" dirty="0"/>
              <a:t> </a:t>
            </a:r>
          </a:p>
        </p:txBody>
      </p:sp>
      <p:pic>
        <p:nvPicPr>
          <p:cNvPr id="4" name="Picture 3">
            <a:extLst>
              <a:ext uri="{FF2B5EF4-FFF2-40B4-BE49-F238E27FC236}">
                <a16:creationId xmlns:a16="http://schemas.microsoft.com/office/drawing/2014/main" id="{A1AEDDE2-FAAE-463D-AA11-41DD4B79EB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52881"/>
            <a:ext cx="9144000" cy="4352238"/>
          </a:xfrm>
          <a:prstGeom prst="rect">
            <a:avLst/>
          </a:prstGeom>
        </p:spPr>
      </p:pic>
    </p:spTree>
    <p:extLst>
      <p:ext uri="{BB962C8B-B14F-4D97-AF65-F5344CB8AC3E}">
        <p14:creationId xmlns:p14="http://schemas.microsoft.com/office/powerpoint/2010/main" val="33174914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1026"/>
          <p:cNvSpPr>
            <a:spLocks noGrp="1" noChangeArrowheads="1"/>
          </p:cNvSpPr>
          <p:nvPr>
            <p:ph type="title"/>
          </p:nvPr>
        </p:nvSpPr>
        <p:spPr>
          <a:xfrm>
            <a:off x="466165" y="166695"/>
            <a:ext cx="8686800" cy="1143000"/>
          </a:xfrm>
        </p:spPr>
        <p:txBody>
          <a:bodyPr/>
          <a:lstStyle/>
          <a:p>
            <a:r>
              <a:rPr lang="en-US" sz="3200" dirty="0"/>
              <a:t>Key concepts of cultural and physical geography: Place &amp; Networks</a:t>
            </a:r>
          </a:p>
        </p:txBody>
      </p:sp>
      <p:sp>
        <p:nvSpPr>
          <p:cNvPr id="67587" name="Rectangle 1027"/>
          <p:cNvSpPr>
            <a:spLocks noGrp="1" noChangeArrowheads="1"/>
          </p:cNvSpPr>
          <p:nvPr>
            <p:ph type="body" idx="1"/>
          </p:nvPr>
        </p:nvSpPr>
        <p:spPr>
          <a:xfrm>
            <a:off x="685800" y="1486114"/>
            <a:ext cx="7772400" cy="731040"/>
          </a:xfrm>
        </p:spPr>
        <p:txBody>
          <a:bodyPr/>
          <a:lstStyle/>
          <a:p>
            <a:r>
              <a:rPr lang="en-US" dirty="0"/>
              <a:t>Places are interdependent</a:t>
            </a:r>
          </a:p>
        </p:txBody>
      </p:sp>
      <p:pic>
        <p:nvPicPr>
          <p:cNvPr id="5" name="Picture 4">
            <a:extLst>
              <a:ext uri="{FF2B5EF4-FFF2-40B4-BE49-F238E27FC236}">
                <a16:creationId xmlns:a16="http://schemas.microsoft.com/office/drawing/2014/main" id="{C1B5E598-20F1-4F81-BDD5-BFEC3FF48E2A}"/>
              </a:ext>
            </a:extLst>
          </p:cNvPr>
          <p:cNvPicPr>
            <a:picLocks noChangeAspect="1"/>
          </p:cNvPicPr>
          <p:nvPr/>
        </p:nvPicPr>
        <p:blipFill>
          <a:blip r:embed="rId3"/>
          <a:stretch>
            <a:fillRect/>
          </a:stretch>
        </p:blipFill>
        <p:spPr>
          <a:xfrm>
            <a:off x="0" y="2239566"/>
            <a:ext cx="9144000" cy="4589859"/>
          </a:xfrm>
          <a:prstGeom prst="rect">
            <a:avLst/>
          </a:prstGeom>
        </p:spPr>
      </p:pic>
    </p:spTree>
    <p:extLst>
      <p:ext uri="{BB962C8B-B14F-4D97-AF65-F5344CB8AC3E}">
        <p14:creationId xmlns:p14="http://schemas.microsoft.com/office/powerpoint/2010/main" val="27450863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idx="1"/>
          </p:nvPr>
        </p:nvSpPr>
        <p:spPr>
          <a:xfrm>
            <a:off x="285750" y="642938"/>
            <a:ext cx="8705850" cy="3986212"/>
          </a:xfrm>
        </p:spPr>
        <p:txBody>
          <a:bodyPr lIns="90488" tIns="44450" rIns="90488" bIns="44450"/>
          <a:lstStyle/>
          <a:p>
            <a:pPr eaLnBrk="1" hangingPunct="1">
              <a:buFontTx/>
              <a:buChar char="•"/>
            </a:pPr>
            <a:r>
              <a:rPr lang="en-US" sz="2800" dirty="0"/>
              <a:t>Literally means ‘</a:t>
            </a:r>
            <a:r>
              <a:rPr lang="en-US" sz="2800" i="1" dirty="0"/>
              <a:t>country behind</a:t>
            </a:r>
            <a:r>
              <a:rPr lang="en-US" sz="2800" dirty="0"/>
              <a:t>’</a:t>
            </a:r>
          </a:p>
          <a:p>
            <a:pPr eaLnBrk="1" hangingPunct="1">
              <a:buFont typeface="Arial" charset="0"/>
              <a:buNone/>
            </a:pPr>
            <a:endParaRPr lang="en-US" sz="2800" dirty="0"/>
          </a:p>
          <a:p>
            <a:pPr eaLnBrk="1" hangingPunct="1">
              <a:buFontTx/>
              <a:buChar char="•"/>
            </a:pPr>
            <a:r>
              <a:rPr lang="en-US" sz="2800" dirty="0"/>
              <a:t>A term that applies to the service area ‘behind’ (often surrounding) an urban center</a:t>
            </a:r>
          </a:p>
          <a:p>
            <a:pPr eaLnBrk="1" hangingPunct="1">
              <a:buFont typeface="Arial" charset="0"/>
              <a:buNone/>
            </a:pPr>
            <a:endParaRPr lang="en-US" sz="2800" dirty="0"/>
          </a:p>
          <a:p>
            <a:pPr eaLnBrk="1" hangingPunct="1">
              <a:buFontTx/>
              <a:buChar char="•"/>
            </a:pPr>
            <a:r>
              <a:rPr lang="en-US" sz="2800" dirty="0"/>
              <a:t>An urban center is the focus of goods and services (often ‘the market’) produced in the hinterland, and is the latter’s dominant focal point as well</a:t>
            </a:r>
          </a:p>
        </p:txBody>
      </p:sp>
      <p:pic>
        <p:nvPicPr>
          <p:cNvPr id="13315" name="Picture 3"/>
          <p:cNvPicPr>
            <a:picLocks noChangeArrowheads="1"/>
          </p:cNvPicPr>
          <p:nvPr/>
        </p:nvPicPr>
        <p:blipFill>
          <a:blip r:embed="rId3" cstate="print"/>
          <a:srcRect/>
          <a:stretch>
            <a:fillRect/>
          </a:stretch>
        </p:blipFill>
        <p:spPr bwMode="auto">
          <a:xfrm>
            <a:off x="1241425" y="4659313"/>
            <a:ext cx="517525" cy="1360487"/>
          </a:xfrm>
          <a:prstGeom prst="rect">
            <a:avLst/>
          </a:prstGeom>
          <a:noFill/>
          <a:ln w="12700">
            <a:noFill/>
            <a:miter lim="800000"/>
            <a:headEnd/>
            <a:tailEnd/>
          </a:ln>
        </p:spPr>
      </p:pic>
      <p:grpSp>
        <p:nvGrpSpPr>
          <p:cNvPr id="2" name="Group 4"/>
          <p:cNvGrpSpPr>
            <a:grpSpLocks/>
          </p:cNvGrpSpPr>
          <p:nvPr/>
        </p:nvGrpSpPr>
        <p:grpSpPr bwMode="auto">
          <a:xfrm>
            <a:off x="6110288" y="5022850"/>
            <a:ext cx="1830387" cy="722313"/>
            <a:chOff x="3945" y="3082"/>
            <a:chExt cx="1153" cy="455"/>
          </a:xfrm>
        </p:grpSpPr>
        <p:sp>
          <p:nvSpPr>
            <p:cNvPr id="30725" name="Freeform 5"/>
            <p:cNvSpPr>
              <a:spLocks/>
            </p:cNvSpPr>
            <p:nvPr/>
          </p:nvSpPr>
          <p:spPr bwMode="auto">
            <a:xfrm>
              <a:off x="3945" y="3383"/>
              <a:ext cx="289" cy="154"/>
            </a:xfrm>
            <a:custGeom>
              <a:avLst/>
              <a:gdLst/>
              <a:ahLst/>
              <a:cxnLst>
                <a:cxn ang="0">
                  <a:pos x="0" y="57"/>
                </a:cxn>
                <a:cxn ang="0">
                  <a:pos x="96" y="0"/>
                </a:cxn>
                <a:cxn ang="0">
                  <a:pos x="134" y="19"/>
                </a:cxn>
                <a:cxn ang="0">
                  <a:pos x="288" y="19"/>
                </a:cxn>
                <a:cxn ang="0">
                  <a:pos x="288" y="153"/>
                </a:cxn>
                <a:cxn ang="0">
                  <a:pos x="0" y="153"/>
                </a:cxn>
                <a:cxn ang="0">
                  <a:pos x="0" y="57"/>
                </a:cxn>
              </a:cxnLst>
              <a:rect l="0" t="0" r="r" b="b"/>
              <a:pathLst>
                <a:path w="289" h="154">
                  <a:moveTo>
                    <a:pt x="0" y="57"/>
                  </a:moveTo>
                  <a:lnTo>
                    <a:pt x="96" y="0"/>
                  </a:lnTo>
                  <a:lnTo>
                    <a:pt x="134" y="19"/>
                  </a:lnTo>
                  <a:lnTo>
                    <a:pt x="288" y="19"/>
                  </a:lnTo>
                  <a:lnTo>
                    <a:pt x="288" y="153"/>
                  </a:lnTo>
                  <a:lnTo>
                    <a:pt x="0" y="153"/>
                  </a:lnTo>
                  <a:lnTo>
                    <a:pt x="0" y="57"/>
                  </a:lnTo>
                </a:path>
              </a:pathLst>
            </a:custGeom>
            <a:solidFill>
              <a:srgbClr val="806040"/>
            </a:solidFill>
            <a:ln w="12700" cap="rnd" cmpd="sng">
              <a:solidFill>
                <a:srgbClr val="000000"/>
              </a:solidFill>
              <a:prstDash val="solid"/>
              <a:round/>
              <a:headEnd type="none" w="med" len="med"/>
              <a:tailEnd type="none" w="med" len="med"/>
            </a:ln>
            <a:effectLst/>
          </p:spPr>
          <p:txBody>
            <a:bodyPr/>
            <a:lstStyle/>
            <a:p>
              <a:pPr>
                <a:defRPr/>
              </a:pPr>
              <a:endParaRPr lang="en-US">
                <a:latin typeface="+mj-lt"/>
              </a:endParaRPr>
            </a:p>
          </p:txBody>
        </p:sp>
        <p:grpSp>
          <p:nvGrpSpPr>
            <p:cNvPr id="13325" name="Group 6"/>
            <p:cNvGrpSpPr>
              <a:grpSpLocks/>
            </p:cNvGrpSpPr>
            <p:nvPr/>
          </p:nvGrpSpPr>
          <p:grpSpPr bwMode="auto">
            <a:xfrm>
              <a:off x="4204" y="3223"/>
              <a:ext cx="205" cy="313"/>
              <a:chOff x="4204" y="3223"/>
              <a:chExt cx="205" cy="313"/>
            </a:xfrm>
          </p:grpSpPr>
          <p:sp>
            <p:nvSpPr>
              <p:cNvPr id="30727" name="Freeform 7"/>
              <p:cNvSpPr>
                <a:spLocks/>
              </p:cNvSpPr>
              <p:nvPr/>
            </p:nvSpPr>
            <p:spPr bwMode="auto">
              <a:xfrm>
                <a:off x="4204" y="3305"/>
                <a:ext cx="205" cy="231"/>
              </a:xfrm>
              <a:custGeom>
                <a:avLst/>
                <a:gdLst/>
                <a:ahLst/>
                <a:cxnLst>
                  <a:cxn ang="0">
                    <a:pos x="0" y="230"/>
                  </a:cxn>
                  <a:cxn ang="0">
                    <a:pos x="48" y="0"/>
                  </a:cxn>
                  <a:cxn ang="0">
                    <a:pos x="144" y="0"/>
                  </a:cxn>
                  <a:cxn ang="0">
                    <a:pos x="204" y="230"/>
                  </a:cxn>
                  <a:cxn ang="0">
                    <a:pos x="0" y="230"/>
                  </a:cxn>
                </a:cxnLst>
                <a:rect l="0" t="0" r="r" b="b"/>
                <a:pathLst>
                  <a:path w="205" h="231">
                    <a:moveTo>
                      <a:pt x="0" y="230"/>
                    </a:moveTo>
                    <a:lnTo>
                      <a:pt x="48" y="0"/>
                    </a:lnTo>
                    <a:lnTo>
                      <a:pt x="144" y="0"/>
                    </a:lnTo>
                    <a:lnTo>
                      <a:pt x="204" y="230"/>
                    </a:lnTo>
                    <a:lnTo>
                      <a:pt x="0" y="230"/>
                    </a:lnTo>
                  </a:path>
                </a:pathLst>
              </a:custGeom>
              <a:solidFill>
                <a:srgbClr val="402000"/>
              </a:solidFill>
              <a:ln w="12700" cap="rnd" cmpd="sng">
                <a:solidFill>
                  <a:srgbClr val="000000"/>
                </a:solidFill>
                <a:prstDash val="solid"/>
                <a:round/>
                <a:headEnd type="none" w="med" len="med"/>
                <a:tailEnd type="none" w="med" len="med"/>
              </a:ln>
              <a:effectLst/>
            </p:spPr>
            <p:txBody>
              <a:bodyPr/>
              <a:lstStyle/>
              <a:p>
                <a:pPr>
                  <a:defRPr/>
                </a:pPr>
                <a:endParaRPr lang="en-US">
                  <a:latin typeface="+mj-lt"/>
                </a:endParaRPr>
              </a:p>
            </p:txBody>
          </p:sp>
          <p:sp>
            <p:nvSpPr>
              <p:cNvPr id="30728" name="Freeform 8"/>
              <p:cNvSpPr>
                <a:spLocks/>
              </p:cNvSpPr>
              <p:nvPr/>
            </p:nvSpPr>
            <p:spPr bwMode="auto">
              <a:xfrm>
                <a:off x="4252" y="3223"/>
                <a:ext cx="97" cy="77"/>
              </a:xfrm>
              <a:custGeom>
                <a:avLst/>
                <a:gdLst/>
                <a:ahLst/>
                <a:cxnLst>
                  <a:cxn ang="0">
                    <a:pos x="0" y="76"/>
                  </a:cxn>
                  <a:cxn ang="0">
                    <a:pos x="47" y="38"/>
                  </a:cxn>
                  <a:cxn ang="0">
                    <a:pos x="47" y="0"/>
                  </a:cxn>
                  <a:cxn ang="0">
                    <a:pos x="51" y="0"/>
                  </a:cxn>
                  <a:cxn ang="0">
                    <a:pos x="51" y="38"/>
                  </a:cxn>
                  <a:cxn ang="0">
                    <a:pos x="96" y="76"/>
                  </a:cxn>
                  <a:cxn ang="0">
                    <a:pos x="0" y="76"/>
                  </a:cxn>
                </a:cxnLst>
                <a:rect l="0" t="0" r="r" b="b"/>
                <a:pathLst>
                  <a:path w="97" h="77">
                    <a:moveTo>
                      <a:pt x="0" y="76"/>
                    </a:moveTo>
                    <a:lnTo>
                      <a:pt x="47" y="38"/>
                    </a:lnTo>
                    <a:lnTo>
                      <a:pt x="47" y="0"/>
                    </a:lnTo>
                    <a:lnTo>
                      <a:pt x="51" y="0"/>
                    </a:lnTo>
                    <a:lnTo>
                      <a:pt x="51" y="38"/>
                    </a:lnTo>
                    <a:lnTo>
                      <a:pt x="96" y="76"/>
                    </a:lnTo>
                    <a:lnTo>
                      <a:pt x="0" y="76"/>
                    </a:lnTo>
                  </a:path>
                </a:pathLst>
              </a:custGeom>
              <a:solidFill>
                <a:srgbClr val="604020"/>
              </a:solidFill>
              <a:ln w="12700" cap="rnd" cmpd="sng">
                <a:solidFill>
                  <a:srgbClr val="000000"/>
                </a:solidFill>
                <a:prstDash val="solid"/>
                <a:round/>
                <a:headEnd type="none" w="med" len="med"/>
                <a:tailEnd type="none" w="med" len="med"/>
              </a:ln>
              <a:effectLst/>
            </p:spPr>
            <p:txBody>
              <a:bodyPr/>
              <a:lstStyle/>
              <a:p>
                <a:pPr>
                  <a:defRPr/>
                </a:pPr>
                <a:endParaRPr lang="en-US">
                  <a:latin typeface="+mj-lt"/>
                </a:endParaRPr>
              </a:p>
            </p:txBody>
          </p:sp>
        </p:grpSp>
        <p:grpSp>
          <p:nvGrpSpPr>
            <p:cNvPr id="13326" name="Group 9"/>
            <p:cNvGrpSpPr>
              <a:grpSpLocks/>
            </p:cNvGrpSpPr>
            <p:nvPr/>
          </p:nvGrpSpPr>
          <p:grpSpPr bwMode="auto">
            <a:xfrm>
              <a:off x="4636" y="3374"/>
              <a:ext cx="188" cy="158"/>
              <a:chOff x="4636" y="3374"/>
              <a:chExt cx="188" cy="158"/>
            </a:xfrm>
          </p:grpSpPr>
          <p:grpSp>
            <p:nvGrpSpPr>
              <p:cNvPr id="13340" name="Group 10"/>
              <p:cNvGrpSpPr>
                <a:grpSpLocks/>
              </p:cNvGrpSpPr>
              <p:nvPr/>
            </p:nvGrpSpPr>
            <p:grpSpPr bwMode="auto">
              <a:xfrm>
                <a:off x="4636" y="3374"/>
                <a:ext cx="83" cy="158"/>
                <a:chOff x="4636" y="3374"/>
                <a:chExt cx="83" cy="158"/>
              </a:xfrm>
            </p:grpSpPr>
            <p:sp>
              <p:nvSpPr>
                <p:cNvPr id="30731" name="Rectangle 11"/>
                <p:cNvSpPr>
                  <a:spLocks noChangeArrowheads="1"/>
                </p:cNvSpPr>
                <p:nvPr/>
              </p:nvSpPr>
              <p:spPr bwMode="auto">
                <a:xfrm>
                  <a:off x="4677" y="3461"/>
                  <a:ext cx="3" cy="71"/>
                </a:xfrm>
                <a:prstGeom prst="rect">
                  <a:avLst/>
                </a:prstGeom>
                <a:solidFill>
                  <a:srgbClr val="604020"/>
                </a:solidFill>
                <a:ln w="12700">
                  <a:noFill/>
                  <a:miter lim="800000"/>
                  <a:headEnd/>
                  <a:tailEnd/>
                </a:ln>
                <a:effectLst/>
              </p:spPr>
              <p:txBody>
                <a:bodyPr wrap="none" anchor="ctr"/>
                <a:lstStyle/>
                <a:p>
                  <a:pPr>
                    <a:defRPr/>
                  </a:pPr>
                  <a:endParaRPr lang="en-US">
                    <a:latin typeface="+mj-lt"/>
                  </a:endParaRPr>
                </a:p>
              </p:txBody>
            </p:sp>
            <p:sp>
              <p:nvSpPr>
                <p:cNvPr id="30732" name="Oval 12"/>
                <p:cNvSpPr>
                  <a:spLocks noChangeArrowheads="1"/>
                </p:cNvSpPr>
                <p:nvPr/>
              </p:nvSpPr>
              <p:spPr bwMode="auto">
                <a:xfrm>
                  <a:off x="4636" y="3374"/>
                  <a:ext cx="83" cy="83"/>
                </a:xfrm>
                <a:prstGeom prst="ellipse">
                  <a:avLst/>
                </a:prstGeom>
                <a:solidFill>
                  <a:srgbClr val="008000"/>
                </a:solidFill>
                <a:ln w="12700">
                  <a:solidFill>
                    <a:srgbClr val="000000"/>
                  </a:solidFill>
                  <a:round/>
                  <a:headEnd/>
                  <a:tailEnd/>
                </a:ln>
                <a:effectLst/>
              </p:spPr>
              <p:txBody>
                <a:bodyPr wrap="none" anchor="ctr"/>
                <a:lstStyle/>
                <a:p>
                  <a:pPr>
                    <a:defRPr/>
                  </a:pPr>
                  <a:endParaRPr lang="en-US">
                    <a:latin typeface="+mj-lt"/>
                  </a:endParaRPr>
                </a:p>
              </p:txBody>
            </p:sp>
          </p:grpSp>
          <p:grpSp>
            <p:nvGrpSpPr>
              <p:cNvPr id="13341" name="Group 13"/>
              <p:cNvGrpSpPr>
                <a:grpSpLocks/>
              </p:cNvGrpSpPr>
              <p:nvPr/>
            </p:nvGrpSpPr>
            <p:grpSpPr bwMode="auto">
              <a:xfrm>
                <a:off x="4742" y="3374"/>
                <a:ext cx="82" cy="156"/>
                <a:chOff x="4742" y="3374"/>
                <a:chExt cx="82" cy="156"/>
              </a:xfrm>
            </p:grpSpPr>
            <p:sp>
              <p:nvSpPr>
                <p:cNvPr id="30734" name="Rectangle 14"/>
                <p:cNvSpPr>
                  <a:spLocks noChangeArrowheads="1"/>
                </p:cNvSpPr>
                <p:nvPr/>
              </p:nvSpPr>
              <p:spPr bwMode="auto">
                <a:xfrm>
                  <a:off x="4781" y="3460"/>
                  <a:ext cx="4" cy="70"/>
                </a:xfrm>
                <a:prstGeom prst="rect">
                  <a:avLst/>
                </a:prstGeom>
                <a:solidFill>
                  <a:srgbClr val="604020"/>
                </a:solidFill>
                <a:ln w="12700">
                  <a:noFill/>
                  <a:miter lim="800000"/>
                  <a:headEnd/>
                  <a:tailEnd/>
                </a:ln>
                <a:effectLst/>
              </p:spPr>
              <p:txBody>
                <a:bodyPr wrap="none" anchor="ctr"/>
                <a:lstStyle/>
                <a:p>
                  <a:pPr>
                    <a:defRPr/>
                  </a:pPr>
                  <a:endParaRPr lang="en-US">
                    <a:latin typeface="+mj-lt"/>
                  </a:endParaRPr>
                </a:p>
              </p:txBody>
            </p:sp>
            <p:sp>
              <p:nvSpPr>
                <p:cNvPr id="30735" name="Oval 15"/>
                <p:cNvSpPr>
                  <a:spLocks noChangeArrowheads="1"/>
                </p:cNvSpPr>
                <p:nvPr/>
              </p:nvSpPr>
              <p:spPr bwMode="auto">
                <a:xfrm>
                  <a:off x="4742" y="3374"/>
                  <a:ext cx="82" cy="83"/>
                </a:xfrm>
                <a:prstGeom prst="ellipse">
                  <a:avLst/>
                </a:prstGeom>
                <a:solidFill>
                  <a:srgbClr val="008000"/>
                </a:solidFill>
                <a:ln w="12700">
                  <a:solidFill>
                    <a:srgbClr val="000000"/>
                  </a:solidFill>
                  <a:round/>
                  <a:headEnd/>
                  <a:tailEnd/>
                </a:ln>
                <a:effectLst/>
              </p:spPr>
              <p:txBody>
                <a:bodyPr wrap="none" anchor="ctr"/>
                <a:lstStyle/>
                <a:p>
                  <a:pPr>
                    <a:defRPr/>
                  </a:pPr>
                  <a:endParaRPr lang="en-US">
                    <a:latin typeface="+mj-lt"/>
                  </a:endParaRPr>
                </a:p>
              </p:txBody>
            </p:sp>
          </p:grpSp>
        </p:grpSp>
        <p:grpSp>
          <p:nvGrpSpPr>
            <p:cNvPr id="13327" name="Group 16"/>
            <p:cNvGrpSpPr>
              <a:grpSpLocks/>
            </p:cNvGrpSpPr>
            <p:nvPr/>
          </p:nvGrpSpPr>
          <p:grpSpPr bwMode="auto">
            <a:xfrm>
              <a:off x="3951" y="3082"/>
              <a:ext cx="188" cy="453"/>
              <a:chOff x="3951" y="3082"/>
              <a:chExt cx="188" cy="453"/>
            </a:xfrm>
          </p:grpSpPr>
          <p:grpSp>
            <p:nvGrpSpPr>
              <p:cNvPr id="13332" name="Group 17"/>
              <p:cNvGrpSpPr>
                <a:grpSpLocks/>
              </p:cNvGrpSpPr>
              <p:nvPr/>
            </p:nvGrpSpPr>
            <p:grpSpPr bwMode="auto">
              <a:xfrm>
                <a:off x="3951" y="3200"/>
                <a:ext cx="188" cy="335"/>
                <a:chOff x="3951" y="3200"/>
                <a:chExt cx="188" cy="335"/>
              </a:xfrm>
            </p:grpSpPr>
            <p:sp>
              <p:nvSpPr>
                <p:cNvPr id="30738" name="Freeform 18"/>
                <p:cNvSpPr>
                  <a:spLocks/>
                </p:cNvSpPr>
                <p:nvPr/>
              </p:nvSpPr>
              <p:spPr bwMode="auto">
                <a:xfrm>
                  <a:off x="3951" y="3218"/>
                  <a:ext cx="188" cy="317"/>
                </a:xfrm>
                <a:custGeom>
                  <a:avLst/>
                  <a:gdLst/>
                  <a:ahLst/>
                  <a:cxnLst>
                    <a:cxn ang="0">
                      <a:pos x="0" y="315"/>
                    </a:cxn>
                    <a:cxn ang="0">
                      <a:pos x="80" y="0"/>
                    </a:cxn>
                    <a:cxn ang="0">
                      <a:pos x="112" y="0"/>
                    </a:cxn>
                    <a:cxn ang="0">
                      <a:pos x="187" y="316"/>
                    </a:cxn>
                  </a:cxnLst>
                  <a:rect l="0" t="0" r="r" b="b"/>
                  <a:pathLst>
                    <a:path w="188" h="317">
                      <a:moveTo>
                        <a:pt x="0" y="315"/>
                      </a:moveTo>
                      <a:lnTo>
                        <a:pt x="80" y="0"/>
                      </a:lnTo>
                      <a:lnTo>
                        <a:pt x="112" y="0"/>
                      </a:lnTo>
                      <a:lnTo>
                        <a:pt x="187" y="316"/>
                      </a:lnTo>
                    </a:path>
                  </a:pathLst>
                </a:custGeom>
                <a:solidFill>
                  <a:schemeClr val="tx2"/>
                </a:solidFill>
                <a:ln w="12700" cap="rnd" cmpd="sng">
                  <a:solidFill>
                    <a:srgbClr val="000000"/>
                  </a:solidFill>
                  <a:prstDash val="solid"/>
                  <a:round/>
                  <a:headEnd type="none" w="med" len="med"/>
                  <a:tailEnd type="none" w="med" len="med"/>
                </a:ln>
                <a:effectLst/>
              </p:spPr>
              <p:txBody>
                <a:bodyPr/>
                <a:lstStyle/>
                <a:p>
                  <a:pPr>
                    <a:defRPr/>
                  </a:pPr>
                  <a:endParaRPr lang="en-US">
                    <a:latin typeface="+mj-lt"/>
                  </a:endParaRPr>
                </a:p>
              </p:txBody>
            </p:sp>
            <p:sp>
              <p:nvSpPr>
                <p:cNvPr id="30739" name="Line 19"/>
                <p:cNvSpPr>
                  <a:spLocks noChangeShapeType="1"/>
                </p:cNvSpPr>
                <p:nvPr/>
              </p:nvSpPr>
              <p:spPr bwMode="auto">
                <a:xfrm>
                  <a:off x="4017" y="3290"/>
                  <a:ext cx="58" cy="0"/>
                </a:xfrm>
                <a:prstGeom prst="line">
                  <a:avLst/>
                </a:prstGeom>
                <a:noFill/>
                <a:ln w="12700">
                  <a:solidFill>
                    <a:srgbClr val="000000"/>
                  </a:solidFill>
                  <a:round/>
                  <a:headEnd/>
                  <a:tailEnd/>
                </a:ln>
                <a:effectLst/>
              </p:spPr>
              <p:txBody>
                <a:bodyPr wrap="none" anchor="ctr"/>
                <a:lstStyle/>
                <a:p>
                  <a:pPr>
                    <a:defRPr/>
                  </a:pPr>
                  <a:endParaRPr lang="en-US">
                    <a:latin typeface="+mj-lt"/>
                  </a:endParaRPr>
                </a:p>
              </p:txBody>
            </p:sp>
            <p:sp>
              <p:nvSpPr>
                <p:cNvPr id="30740" name="Line 20"/>
                <p:cNvSpPr>
                  <a:spLocks noChangeShapeType="1"/>
                </p:cNvSpPr>
                <p:nvPr/>
              </p:nvSpPr>
              <p:spPr bwMode="auto">
                <a:xfrm>
                  <a:off x="4046" y="3200"/>
                  <a:ext cx="0" cy="332"/>
                </a:xfrm>
                <a:prstGeom prst="line">
                  <a:avLst/>
                </a:prstGeom>
                <a:noFill/>
                <a:ln w="12700">
                  <a:solidFill>
                    <a:srgbClr val="000000"/>
                  </a:solidFill>
                  <a:round/>
                  <a:headEnd/>
                  <a:tailEnd/>
                </a:ln>
                <a:effectLst/>
              </p:spPr>
              <p:txBody>
                <a:bodyPr wrap="none" anchor="ctr"/>
                <a:lstStyle/>
                <a:p>
                  <a:pPr>
                    <a:defRPr/>
                  </a:pPr>
                  <a:endParaRPr lang="en-US">
                    <a:latin typeface="+mj-lt"/>
                  </a:endParaRPr>
                </a:p>
              </p:txBody>
            </p:sp>
          </p:grpSp>
          <p:grpSp>
            <p:nvGrpSpPr>
              <p:cNvPr id="13333" name="Group 21"/>
              <p:cNvGrpSpPr>
                <a:grpSpLocks/>
              </p:cNvGrpSpPr>
              <p:nvPr/>
            </p:nvGrpSpPr>
            <p:grpSpPr bwMode="auto">
              <a:xfrm>
                <a:off x="3989" y="3082"/>
                <a:ext cx="144" cy="105"/>
                <a:chOff x="3989" y="3082"/>
                <a:chExt cx="144" cy="105"/>
              </a:xfrm>
            </p:grpSpPr>
            <p:sp>
              <p:nvSpPr>
                <p:cNvPr id="30742" name="Oval 22"/>
                <p:cNvSpPr>
                  <a:spLocks noChangeArrowheads="1"/>
                </p:cNvSpPr>
                <p:nvPr/>
              </p:nvSpPr>
              <p:spPr bwMode="auto">
                <a:xfrm>
                  <a:off x="3989" y="3082"/>
                  <a:ext cx="107" cy="105"/>
                </a:xfrm>
                <a:prstGeom prst="ellipse">
                  <a:avLst/>
                </a:prstGeom>
                <a:solidFill>
                  <a:schemeClr val="tx2"/>
                </a:solidFill>
                <a:ln w="12700">
                  <a:solidFill>
                    <a:srgbClr val="000000"/>
                  </a:solidFill>
                  <a:round/>
                  <a:headEnd/>
                  <a:tailEnd/>
                </a:ln>
                <a:effectLst/>
              </p:spPr>
              <p:txBody>
                <a:bodyPr wrap="none" anchor="ctr"/>
                <a:lstStyle/>
                <a:p>
                  <a:pPr>
                    <a:defRPr/>
                  </a:pPr>
                  <a:endParaRPr lang="en-US">
                    <a:latin typeface="+mj-lt"/>
                  </a:endParaRPr>
                </a:p>
              </p:txBody>
            </p:sp>
            <p:sp>
              <p:nvSpPr>
                <p:cNvPr id="30743" name="Oval 23"/>
                <p:cNvSpPr>
                  <a:spLocks noChangeArrowheads="1"/>
                </p:cNvSpPr>
                <p:nvPr/>
              </p:nvSpPr>
              <p:spPr bwMode="auto">
                <a:xfrm>
                  <a:off x="4037" y="3128"/>
                  <a:ext cx="12" cy="13"/>
                </a:xfrm>
                <a:prstGeom prst="ellipse">
                  <a:avLst/>
                </a:prstGeom>
                <a:solidFill>
                  <a:schemeClr val="tx2"/>
                </a:solidFill>
                <a:ln w="12700">
                  <a:solidFill>
                    <a:srgbClr val="000000"/>
                  </a:solidFill>
                  <a:round/>
                  <a:headEnd/>
                  <a:tailEnd/>
                </a:ln>
                <a:effectLst/>
              </p:spPr>
              <p:txBody>
                <a:bodyPr wrap="none" anchor="ctr"/>
                <a:lstStyle/>
                <a:p>
                  <a:pPr>
                    <a:defRPr/>
                  </a:pPr>
                  <a:endParaRPr lang="en-US">
                    <a:latin typeface="+mj-lt"/>
                  </a:endParaRPr>
                </a:p>
              </p:txBody>
            </p:sp>
            <p:sp>
              <p:nvSpPr>
                <p:cNvPr id="30744" name="Freeform 24"/>
                <p:cNvSpPr>
                  <a:spLocks/>
                </p:cNvSpPr>
                <p:nvPr/>
              </p:nvSpPr>
              <p:spPr bwMode="auto">
                <a:xfrm>
                  <a:off x="4076" y="3121"/>
                  <a:ext cx="57" cy="30"/>
                </a:xfrm>
                <a:custGeom>
                  <a:avLst/>
                  <a:gdLst/>
                  <a:ahLst/>
                  <a:cxnLst>
                    <a:cxn ang="0">
                      <a:pos x="0" y="17"/>
                    </a:cxn>
                    <a:cxn ang="0">
                      <a:pos x="0" y="11"/>
                    </a:cxn>
                    <a:cxn ang="0">
                      <a:pos x="56" y="0"/>
                    </a:cxn>
                    <a:cxn ang="0">
                      <a:pos x="56" y="29"/>
                    </a:cxn>
                    <a:cxn ang="0">
                      <a:pos x="0" y="23"/>
                    </a:cxn>
                    <a:cxn ang="0">
                      <a:pos x="0" y="17"/>
                    </a:cxn>
                  </a:cxnLst>
                  <a:rect l="0" t="0" r="r" b="b"/>
                  <a:pathLst>
                    <a:path w="57" h="30">
                      <a:moveTo>
                        <a:pt x="0" y="17"/>
                      </a:moveTo>
                      <a:lnTo>
                        <a:pt x="0" y="11"/>
                      </a:lnTo>
                      <a:lnTo>
                        <a:pt x="56" y="0"/>
                      </a:lnTo>
                      <a:lnTo>
                        <a:pt x="56" y="29"/>
                      </a:lnTo>
                      <a:lnTo>
                        <a:pt x="0" y="23"/>
                      </a:lnTo>
                      <a:lnTo>
                        <a:pt x="0" y="17"/>
                      </a:lnTo>
                    </a:path>
                  </a:pathLst>
                </a:custGeom>
                <a:solidFill>
                  <a:schemeClr val="tx2"/>
                </a:solidFill>
                <a:ln w="12700" cap="rnd" cmpd="sng">
                  <a:solidFill>
                    <a:srgbClr val="000000"/>
                  </a:solidFill>
                  <a:prstDash val="solid"/>
                  <a:round/>
                  <a:headEnd type="none" w="med" len="med"/>
                  <a:tailEnd type="none" w="med" len="med"/>
                </a:ln>
                <a:effectLst/>
              </p:spPr>
              <p:txBody>
                <a:bodyPr/>
                <a:lstStyle/>
                <a:p>
                  <a:pPr>
                    <a:defRPr/>
                  </a:pPr>
                  <a:endParaRPr lang="en-US">
                    <a:latin typeface="+mj-lt"/>
                  </a:endParaRPr>
                </a:p>
              </p:txBody>
            </p:sp>
          </p:grpSp>
        </p:grpSp>
        <p:sp>
          <p:nvSpPr>
            <p:cNvPr id="30745" name="Freeform 25"/>
            <p:cNvSpPr>
              <a:spLocks/>
            </p:cNvSpPr>
            <p:nvPr/>
          </p:nvSpPr>
          <p:spPr bwMode="auto">
            <a:xfrm>
              <a:off x="4847" y="3344"/>
              <a:ext cx="251" cy="193"/>
            </a:xfrm>
            <a:custGeom>
              <a:avLst/>
              <a:gdLst/>
              <a:ahLst/>
              <a:cxnLst>
                <a:cxn ang="0">
                  <a:pos x="0" y="192"/>
                </a:cxn>
                <a:cxn ang="0">
                  <a:pos x="0" y="96"/>
                </a:cxn>
                <a:cxn ang="0">
                  <a:pos x="39" y="77"/>
                </a:cxn>
                <a:cxn ang="0">
                  <a:pos x="39" y="0"/>
                </a:cxn>
                <a:cxn ang="0">
                  <a:pos x="58" y="0"/>
                </a:cxn>
                <a:cxn ang="0">
                  <a:pos x="58" y="58"/>
                </a:cxn>
                <a:cxn ang="0">
                  <a:pos x="96" y="19"/>
                </a:cxn>
                <a:cxn ang="0">
                  <a:pos x="192" y="96"/>
                </a:cxn>
                <a:cxn ang="0">
                  <a:pos x="250" y="102"/>
                </a:cxn>
                <a:cxn ang="0">
                  <a:pos x="250" y="116"/>
                </a:cxn>
                <a:cxn ang="0">
                  <a:pos x="244" y="116"/>
                </a:cxn>
                <a:cxn ang="0">
                  <a:pos x="244" y="192"/>
                </a:cxn>
                <a:cxn ang="0">
                  <a:pos x="231" y="192"/>
                </a:cxn>
                <a:cxn ang="0">
                  <a:pos x="231" y="116"/>
                </a:cxn>
                <a:cxn ang="0">
                  <a:pos x="192" y="116"/>
                </a:cxn>
                <a:cxn ang="0">
                  <a:pos x="192" y="176"/>
                </a:cxn>
                <a:cxn ang="0">
                  <a:pos x="231" y="176"/>
                </a:cxn>
                <a:cxn ang="0">
                  <a:pos x="231" y="192"/>
                </a:cxn>
                <a:cxn ang="0">
                  <a:pos x="0" y="192"/>
                </a:cxn>
              </a:cxnLst>
              <a:rect l="0" t="0" r="r" b="b"/>
              <a:pathLst>
                <a:path w="251" h="193">
                  <a:moveTo>
                    <a:pt x="0" y="192"/>
                  </a:moveTo>
                  <a:lnTo>
                    <a:pt x="0" y="96"/>
                  </a:lnTo>
                  <a:lnTo>
                    <a:pt x="39" y="77"/>
                  </a:lnTo>
                  <a:lnTo>
                    <a:pt x="39" y="0"/>
                  </a:lnTo>
                  <a:lnTo>
                    <a:pt x="58" y="0"/>
                  </a:lnTo>
                  <a:lnTo>
                    <a:pt x="58" y="58"/>
                  </a:lnTo>
                  <a:lnTo>
                    <a:pt x="96" y="19"/>
                  </a:lnTo>
                  <a:lnTo>
                    <a:pt x="192" y="96"/>
                  </a:lnTo>
                  <a:lnTo>
                    <a:pt x="250" y="102"/>
                  </a:lnTo>
                  <a:lnTo>
                    <a:pt x="250" y="116"/>
                  </a:lnTo>
                  <a:lnTo>
                    <a:pt x="244" y="116"/>
                  </a:lnTo>
                  <a:lnTo>
                    <a:pt x="244" y="192"/>
                  </a:lnTo>
                  <a:lnTo>
                    <a:pt x="231" y="192"/>
                  </a:lnTo>
                  <a:lnTo>
                    <a:pt x="231" y="116"/>
                  </a:lnTo>
                  <a:lnTo>
                    <a:pt x="192" y="116"/>
                  </a:lnTo>
                  <a:lnTo>
                    <a:pt x="192" y="176"/>
                  </a:lnTo>
                  <a:lnTo>
                    <a:pt x="231" y="176"/>
                  </a:lnTo>
                  <a:lnTo>
                    <a:pt x="231" y="192"/>
                  </a:lnTo>
                  <a:lnTo>
                    <a:pt x="0" y="192"/>
                  </a:lnTo>
                </a:path>
              </a:pathLst>
            </a:custGeom>
            <a:solidFill>
              <a:srgbClr val="4080FF"/>
            </a:solidFill>
            <a:ln w="12700" cap="rnd" cmpd="sng">
              <a:solidFill>
                <a:srgbClr val="000000"/>
              </a:solidFill>
              <a:prstDash val="solid"/>
              <a:round/>
              <a:headEnd type="none" w="med" len="med"/>
              <a:tailEnd type="none" w="med" len="med"/>
            </a:ln>
            <a:effectLst/>
          </p:spPr>
          <p:txBody>
            <a:bodyPr/>
            <a:lstStyle/>
            <a:p>
              <a:pPr>
                <a:defRPr/>
              </a:pPr>
              <a:endParaRPr lang="en-US">
                <a:latin typeface="+mj-lt"/>
              </a:endParaRPr>
            </a:p>
          </p:txBody>
        </p:sp>
        <p:grpSp>
          <p:nvGrpSpPr>
            <p:cNvPr id="13329" name="Group 26"/>
            <p:cNvGrpSpPr>
              <a:grpSpLocks/>
            </p:cNvGrpSpPr>
            <p:nvPr/>
          </p:nvGrpSpPr>
          <p:grpSpPr bwMode="auto">
            <a:xfrm>
              <a:off x="4348" y="3248"/>
              <a:ext cx="270" cy="289"/>
              <a:chOff x="4348" y="3248"/>
              <a:chExt cx="270" cy="289"/>
            </a:xfrm>
          </p:grpSpPr>
          <p:sp>
            <p:nvSpPr>
              <p:cNvPr id="30747" name="Freeform 27"/>
              <p:cNvSpPr>
                <a:spLocks/>
              </p:cNvSpPr>
              <p:nvPr/>
            </p:nvSpPr>
            <p:spPr bwMode="auto">
              <a:xfrm>
                <a:off x="4348" y="3248"/>
                <a:ext cx="270" cy="289"/>
              </a:xfrm>
              <a:custGeom>
                <a:avLst/>
                <a:gdLst/>
                <a:ahLst/>
                <a:cxnLst>
                  <a:cxn ang="0">
                    <a:pos x="0" y="288"/>
                  </a:cxn>
                  <a:cxn ang="0">
                    <a:pos x="0" y="136"/>
                  </a:cxn>
                  <a:cxn ang="0">
                    <a:pos x="58" y="39"/>
                  </a:cxn>
                  <a:cxn ang="0">
                    <a:pos x="135" y="0"/>
                  </a:cxn>
                  <a:cxn ang="0">
                    <a:pos x="211" y="39"/>
                  </a:cxn>
                  <a:cxn ang="0">
                    <a:pos x="269" y="135"/>
                  </a:cxn>
                  <a:cxn ang="0">
                    <a:pos x="269" y="288"/>
                  </a:cxn>
                  <a:cxn ang="0">
                    <a:pos x="0" y="288"/>
                  </a:cxn>
                </a:cxnLst>
                <a:rect l="0" t="0" r="r" b="b"/>
                <a:pathLst>
                  <a:path w="270" h="289">
                    <a:moveTo>
                      <a:pt x="0" y="288"/>
                    </a:moveTo>
                    <a:lnTo>
                      <a:pt x="0" y="136"/>
                    </a:lnTo>
                    <a:lnTo>
                      <a:pt x="58" y="39"/>
                    </a:lnTo>
                    <a:lnTo>
                      <a:pt x="135" y="0"/>
                    </a:lnTo>
                    <a:lnTo>
                      <a:pt x="211" y="39"/>
                    </a:lnTo>
                    <a:lnTo>
                      <a:pt x="269" y="135"/>
                    </a:lnTo>
                    <a:lnTo>
                      <a:pt x="269" y="288"/>
                    </a:lnTo>
                    <a:lnTo>
                      <a:pt x="0" y="288"/>
                    </a:lnTo>
                  </a:path>
                </a:pathLst>
              </a:custGeom>
              <a:solidFill>
                <a:srgbClr val="FF0000"/>
              </a:solidFill>
              <a:ln w="12700" cap="rnd" cmpd="sng">
                <a:solidFill>
                  <a:srgbClr val="000000"/>
                </a:solidFill>
                <a:prstDash val="solid"/>
                <a:round/>
                <a:headEnd type="none" w="med" len="med"/>
                <a:tailEnd type="none" w="med" len="med"/>
              </a:ln>
              <a:effectLst/>
            </p:spPr>
            <p:txBody>
              <a:bodyPr/>
              <a:lstStyle/>
              <a:p>
                <a:pPr>
                  <a:defRPr/>
                </a:pPr>
                <a:endParaRPr lang="en-US">
                  <a:latin typeface="+mj-lt"/>
                </a:endParaRPr>
              </a:p>
            </p:txBody>
          </p:sp>
          <p:sp>
            <p:nvSpPr>
              <p:cNvPr id="30748" name="Rectangle 28"/>
              <p:cNvSpPr>
                <a:spLocks noChangeArrowheads="1"/>
              </p:cNvSpPr>
              <p:nvPr/>
            </p:nvSpPr>
            <p:spPr bwMode="auto">
              <a:xfrm>
                <a:off x="4477" y="3285"/>
                <a:ext cx="6" cy="28"/>
              </a:xfrm>
              <a:prstGeom prst="rect">
                <a:avLst/>
              </a:prstGeom>
              <a:solidFill>
                <a:srgbClr val="FFFFFF"/>
              </a:solidFill>
              <a:ln w="12700">
                <a:solidFill>
                  <a:srgbClr val="000000"/>
                </a:solidFill>
                <a:miter lim="800000"/>
                <a:headEnd/>
                <a:tailEnd/>
              </a:ln>
              <a:effectLst/>
            </p:spPr>
            <p:txBody>
              <a:bodyPr wrap="none" anchor="ctr"/>
              <a:lstStyle/>
              <a:p>
                <a:pPr>
                  <a:defRPr/>
                </a:pPr>
                <a:endParaRPr lang="en-US">
                  <a:latin typeface="+mj-lt"/>
                </a:endParaRPr>
              </a:p>
            </p:txBody>
          </p:sp>
        </p:grpSp>
      </p:grpSp>
      <p:pic>
        <p:nvPicPr>
          <p:cNvPr id="13317" name="Picture 29"/>
          <p:cNvPicPr>
            <a:picLocks noChangeArrowheads="1"/>
          </p:cNvPicPr>
          <p:nvPr/>
        </p:nvPicPr>
        <p:blipFill>
          <a:blip r:embed="rId4" cstate="print"/>
          <a:srcRect/>
          <a:stretch>
            <a:fillRect/>
          </a:stretch>
        </p:blipFill>
        <p:spPr bwMode="auto">
          <a:xfrm>
            <a:off x="3298825" y="4762500"/>
            <a:ext cx="1127125" cy="1393825"/>
          </a:xfrm>
          <a:prstGeom prst="rect">
            <a:avLst/>
          </a:prstGeom>
          <a:noFill/>
          <a:ln w="12700">
            <a:noFill/>
            <a:miter lim="800000"/>
            <a:headEnd/>
            <a:tailEnd/>
          </a:ln>
        </p:spPr>
      </p:pic>
      <p:sp>
        <p:nvSpPr>
          <p:cNvPr id="30750" name="Line 30"/>
          <p:cNvSpPr>
            <a:spLocks noChangeShapeType="1"/>
          </p:cNvSpPr>
          <p:nvPr/>
        </p:nvSpPr>
        <p:spPr bwMode="auto">
          <a:xfrm>
            <a:off x="1924050" y="5502275"/>
            <a:ext cx="1143000" cy="0"/>
          </a:xfrm>
          <a:prstGeom prst="line">
            <a:avLst/>
          </a:prstGeom>
          <a:noFill/>
          <a:ln w="76200">
            <a:solidFill>
              <a:schemeClr val="tx1"/>
            </a:solidFill>
            <a:round/>
            <a:headEnd type="triangle" w="med" len="med"/>
            <a:tailEnd type="triangle" w="med" len="med"/>
          </a:ln>
          <a:effectLst/>
        </p:spPr>
        <p:txBody>
          <a:bodyPr wrap="none" anchor="ctr"/>
          <a:lstStyle/>
          <a:p>
            <a:pPr>
              <a:defRPr/>
            </a:pPr>
            <a:endParaRPr lang="en-US">
              <a:latin typeface="+mj-lt"/>
            </a:endParaRPr>
          </a:p>
        </p:txBody>
      </p:sp>
      <p:sp>
        <p:nvSpPr>
          <p:cNvPr id="30751" name="Line 31"/>
          <p:cNvSpPr>
            <a:spLocks noChangeShapeType="1"/>
          </p:cNvSpPr>
          <p:nvPr/>
        </p:nvSpPr>
        <p:spPr bwMode="auto">
          <a:xfrm>
            <a:off x="4686300" y="5521325"/>
            <a:ext cx="1143000" cy="0"/>
          </a:xfrm>
          <a:prstGeom prst="line">
            <a:avLst/>
          </a:prstGeom>
          <a:noFill/>
          <a:ln w="76200">
            <a:solidFill>
              <a:schemeClr val="tx1"/>
            </a:solidFill>
            <a:round/>
            <a:headEnd type="triangle" w="med" len="med"/>
            <a:tailEnd type="triangle" w="med" len="med"/>
          </a:ln>
          <a:effectLst/>
        </p:spPr>
        <p:txBody>
          <a:bodyPr wrap="none" anchor="ctr"/>
          <a:lstStyle/>
          <a:p>
            <a:pPr>
              <a:defRPr/>
            </a:pPr>
            <a:endParaRPr lang="en-US">
              <a:latin typeface="+mj-lt"/>
            </a:endParaRPr>
          </a:p>
        </p:txBody>
      </p:sp>
      <p:sp>
        <p:nvSpPr>
          <p:cNvPr id="13320" name="Rectangle 32"/>
          <p:cNvSpPr>
            <a:spLocks noChangeArrowheads="1"/>
          </p:cNvSpPr>
          <p:nvPr/>
        </p:nvSpPr>
        <p:spPr bwMode="auto">
          <a:xfrm>
            <a:off x="3414713" y="6261100"/>
            <a:ext cx="862417" cy="520655"/>
          </a:xfrm>
          <a:prstGeom prst="rect">
            <a:avLst/>
          </a:prstGeom>
          <a:noFill/>
          <a:ln w="12700">
            <a:noFill/>
            <a:miter lim="800000"/>
            <a:headEnd/>
            <a:tailEnd/>
          </a:ln>
        </p:spPr>
        <p:txBody>
          <a:bodyPr wrap="none" lIns="90488" tIns="44450" rIns="90488" bIns="44450">
            <a:spAutoFit/>
          </a:bodyPr>
          <a:lstStyle/>
          <a:p>
            <a:r>
              <a:rPr lang="en-US" sz="2800" b="1" dirty="0">
                <a:latin typeface="Arial" charset="0"/>
              </a:rPr>
              <a:t>City</a:t>
            </a:r>
          </a:p>
        </p:txBody>
      </p:sp>
      <p:sp>
        <p:nvSpPr>
          <p:cNvPr id="13321" name="Rectangle 33"/>
          <p:cNvSpPr>
            <a:spLocks noChangeArrowheads="1"/>
          </p:cNvSpPr>
          <p:nvPr/>
        </p:nvSpPr>
        <p:spPr bwMode="auto">
          <a:xfrm>
            <a:off x="728663" y="6070600"/>
            <a:ext cx="1960474" cy="520655"/>
          </a:xfrm>
          <a:prstGeom prst="rect">
            <a:avLst/>
          </a:prstGeom>
          <a:noFill/>
          <a:ln w="12700">
            <a:noFill/>
            <a:miter lim="800000"/>
            <a:headEnd/>
            <a:tailEnd/>
          </a:ln>
        </p:spPr>
        <p:txBody>
          <a:bodyPr wrap="none" lIns="90488" tIns="44450" rIns="90488" bIns="44450">
            <a:spAutoFit/>
          </a:bodyPr>
          <a:lstStyle/>
          <a:p>
            <a:r>
              <a:rPr lang="en-US" sz="2800" b="1" dirty="0">
                <a:latin typeface="Arial" charset="0"/>
              </a:rPr>
              <a:t>Hinterland</a:t>
            </a:r>
          </a:p>
        </p:txBody>
      </p:sp>
      <p:sp>
        <p:nvSpPr>
          <p:cNvPr id="13322" name="Rectangle 34"/>
          <p:cNvSpPr>
            <a:spLocks noChangeArrowheads="1"/>
          </p:cNvSpPr>
          <p:nvPr/>
        </p:nvSpPr>
        <p:spPr bwMode="auto">
          <a:xfrm>
            <a:off x="6157913" y="5746750"/>
            <a:ext cx="1960474" cy="520655"/>
          </a:xfrm>
          <a:prstGeom prst="rect">
            <a:avLst/>
          </a:prstGeom>
          <a:noFill/>
          <a:ln w="12700">
            <a:noFill/>
            <a:miter lim="800000"/>
            <a:headEnd/>
            <a:tailEnd/>
          </a:ln>
        </p:spPr>
        <p:txBody>
          <a:bodyPr wrap="none" lIns="90488" tIns="44450" rIns="90488" bIns="44450">
            <a:spAutoFit/>
          </a:bodyPr>
          <a:lstStyle/>
          <a:p>
            <a:r>
              <a:rPr lang="en-US" sz="2800" b="1" dirty="0">
                <a:latin typeface="Arial" charset="0"/>
              </a:rPr>
              <a:t>Hinterland</a:t>
            </a:r>
          </a:p>
        </p:txBody>
      </p:sp>
      <p:sp>
        <p:nvSpPr>
          <p:cNvPr id="13323" name="Text Box 35"/>
          <p:cNvSpPr txBox="1">
            <a:spLocks noChangeArrowheads="1"/>
          </p:cNvSpPr>
          <p:nvPr/>
        </p:nvSpPr>
        <p:spPr bwMode="auto">
          <a:xfrm>
            <a:off x="6286500" y="142875"/>
            <a:ext cx="2643188" cy="641350"/>
          </a:xfrm>
          <a:prstGeom prst="rect">
            <a:avLst/>
          </a:prstGeom>
          <a:noFill/>
          <a:ln w="25400">
            <a:noFill/>
            <a:miter lim="800000"/>
            <a:headEnd/>
            <a:tailEnd/>
          </a:ln>
        </p:spPr>
        <p:txBody>
          <a:bodyPr>
            <a:spAutoFit/>
          </a:bodyPr>
          <a:lstStyle/>
          <a:p>
            <a:r>
              <a:rPr lang="en-US" sz="3600" b="1" dirty="0">
                <a:latin typeface="Arial" charset="0"/>
              </a:rPr>
              <a:t>Hinterland</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3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31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3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3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3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30751"/>
                                        </p:tgtEl>
                                        <p:attrNameLst>
                                          <p:attrName>style.visibility</p:attrName>
                                        </p:attrNameLst>
                                      </p:cBhvr>
                                      <p:to>
                                        <p:strVal val="visible"/>
                                      </p:to>
                                    </p:set>
                                    <p:animEffect transition="in" filter="wipe(left)">
                                      <p:cBhvr>
                                        <p:cTn id="23" dur="500"/>
                                        <p:tgtEl>
                                          <p:spTgt spid="30751"/>
                                        </p:tgtEl>
                                      </p:cBhvr>
                                    </p:animEffect>
                                  </p:childTnLst>
                                </p:cTn>
                              </p:par>
                              <p:par>
                                <p:cTn id="24" presetID="22" presetClass="entr" presetSubtype="2" fill="hold" nodeType="withEffect">
                                  <p:stCondLst>
                                    <p:cond delay="0"/>
                                  </p:stCondLst>
                                  <p:childTnLst>
                                    <p:set>
                                      <p:cBhvr>
                                        <p:cTn id="25" dur="1" fill="hold">
                                          <p:stCondLst>
                                            <p:cond delay="0"/>
                                          </p:stCondLst>
                                        </p:cTn>
                                        <p:tgtEl>
                                          <p:spTgt spid="30750"/>
                                        </p:tgtEl>
                                        <p:attrNameLst>
                                          <p:attrName>style.visibility</p:attrName>
                                        </p:attrNameLst>
                                      </p:cBhvr>
                                      <p:to>
                                        <p:strVal val="visible"/>
                                      </p:to>
                                    </p:set>
                                    <p:animEffect transition="in" filter="wipe(right)">
                                      <p:cBhvr>
                                        <p:cTn id="26" dur="500"/>
                                        <p:tgtEl>
                                          <p:spTgt spid="30750"/>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31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21" grpId="0"/>
      <p:bldP spid="1332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175399"/>
            <a:ext cx="8610600" cy="6450122"/>
          </a:xfrm>
          <a:prstGeom prst="rect">
            <a:avLst/>
          </a:prstGeom>
        </p:spPr>
      </p:pic>
      <p:sp>
        <p:nvSpPr>
          <p:cNvPr id="3" name="Oval 2"/>
          <p:cNvSpPr/>
          <p:nvPr/>
        </p:nvSpPr>
        <p:spPr>
          <a:xfrm>
            <a:off x="5486400" y="2209800"/>
            <a:ext cx="1524000" cy="762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3221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09D46CA-B08F-4654-BD54-407AD069DA2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77" y="0"/>
            <a:ext cx="9124846" cy="6858000"/>
          </a:xfrm>
          <a:prstGeom prst="rect">
            <a:avLst/>
          </a:prstGeom>
        </p:spPr>
      </p:pic>
      <p:sp>
        <p:nvSpPr>
          <p:cNvPr id="3" name="TextBox 2">
            <a:extLst>
              <a:ext uri="{FF2B5EF4-FFF2-40B4-BE49-F238E27FC236}">
                <a16:creationId xmlns:a16="http://schemas.microsoft.com/office/drawing/2014/main" id="{DBFA89F7-AFD1-4D96-8D91-FE0CAF6FE231}"/>
              </a:ext>
            </a:extLst>
          </p:cNvPr>
          <p:cNvSpPr txBox="1"/>
          <p:nvPr/>
        </p:nvSpPr>
        <p:spPr>
          <a:xfrm>
            <a:off x="4419600" y="6348983"/>
            <a:ext cx="1676400" cy="369332"/>
          </a:xfrm>
          <a:prstGeom prst="rect">
            <a:avLst/>
          </a:prstGeom>
          <a:noFill/>
        </p:spPr>
        <p:txBody>
          <a:bodyPr wrap="square" rtlCol="0">
            <a:spAutoFit/>
          </a:bodyPr>
          <a:lstStyle/>
          <a:p>
            <a:r>
              <a:rPr lang="en-US" dirty="0">
                <a:hlinkClick r:id="rId3"/>
              </a:rPr>
              <a:t>Image Source</a:t>
            </a:r>
            <a:r>
              <a:rPr lang="en-US" dirty="0"/>
              <a:t> </a:t>
            </a:r>
          </a:p>
        </p:txBody>
      </p:sp>
    </p:spTree>
    <p:extLst>
      <p:ext uri="{BB962C8B-B14F-4D97-AF65-F5344CB8AC3E}">
        <p14:creationId xmlns:p14="http://schemas.microsoft.com/office/powerpoint/2010/main" val="29668048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47D380B-CFD3-4CCA-A86C-90BD5E3E388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8941" y="103909"/>
            <a:ext cx="8606118" cy="6650182"/>
          </a:xfrm>
          <a:prstGeom prst="rect">
            <a:avLst/>
          </a:prstGeom>
        </p:spPr>
      </p:pic>
    </p:spTree>
    <p:extLst>
      <p:ext uri="{BB962C8B-B14F-4D97-AF65-F5344CB8AC3E}">
        <p14:creationId xmlns:p14="http://schemas.microsoft.com/office/powerpoint/2010/main" val="48292636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657E906-6628-4EF1-B756-3D8FD78ABE9C}"/>
              </a:ext>
            </a:extLst>
          </p:cNvPr>
          <p:cNvSpPr txBox="1"/>
          <p:nvPr/>
        </p:nvSpPr>
        <p:spPr>
          <a:xfrm>
            <a:off x="304800" y="6400800"/>
            <a:ext cx="2514600" cy="369332"/>
          </a:xfrm>
          <a:prstGeom prst="rect">
            <a:avLst/>
          </a:prstGeom>
          <a:noFill/>
        </p:spPr>
        <p:txBody>
          <a:bodyPr wrap="square" rtlCol="0">
            <a:spAutoFit/>
          </a:bodyPr>
          <a:lstStyle/>
          <a:p>
            <a:r>
              <a:rPr lang="en-US" dirty="0">
                <a:hlinkClick r:id="rId2"/>
              </a:rPr>
              <a:t>Source: SCMGlobe.com</a:t>
            </a:r>
            <a:r>
              <a:rPr lang="en-US" dirty="0"/>
              <a:t> </a:t>
            </a:r>
          </a:p>
        </p:txBody>
      </p:sp>
      <p:pic>
        <p:nvPicPr>
          <p:cNvPr id="4" name="Picture 3">
            <a:extLst>
              <a:ext uri="{FF2B5EF4-FFF2-40B4-BE49-F238E27FC236}">
                <a16:creationId xmlns:a16="http://schemas.microsoft.com/office/drawing/2014/main" id="{C0F38357-BD25-4DF8-B009-FD8F2B9477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22550"/>
            <a:ext cx="9144000" cy="5412899"/>
          </a:xfrm>
          <a:prstGeom prst="rect">
            <a:avLst/>
          </a:prstGeom>
        </p:spPr>
      </p:pic>
    </p:spTree>
    <p:extLst>
      <p:ext uri="{BB962C8B-B14F-4D97-AF65-F5344CB8AC3E}">
        <p14:creationId xmlns:p14="http://schemas.microsoft.com/office/powerpoint/2010/main" val="22780316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13D8A3-1CAC-4E66-899C-C0995B7D41B4}"/>
              </a:ext>
            </a:extLst>
          </p:cNvPr>
          <p:cNvSpPr txBox="1"/>
          <p:nvPr/>
        </p:nvSpPr>
        <p:spPr>
          <a:xfrm>
            <a:off x="304800" y="6400800"/>
            <a:ext cx="3048000" cy="369332"/>
          </a:xfrm>
          <a:prstGeom prst="rect">
            <a:avLst/>
          </a:prstGeom>
          <a:noFill/>
        </p:spPr>
        <p:txBody>
          <a:bodyPr wrap="square" rtlCol="0">
            <a:spAutoFit/>
          </a:bodyPr>
          <a:lstStyle/>
          <a:p>
            <a:r>
              <a:rPr lang="en-US" dirty="0">
                <a:hlinkClick r:id="rId2"/>
              </a:rPr>
              <a:t>https://orbis.stanford.edu/</a:t>
            </a:r>
            <a:r>
              <a:rPr lang="en-US" dirty="0"/>
              <a:t> </a:t>
            </a:r>
          </a:p>
        </p:txBody>
      </p:sp>
      <p:pic>
        <p:nvPicPr>
          <p:cNvPr id="4" name="Picture 3">
            <a:extLst>
              <a:ext uri="{FF2B5EF4-FFF2-40B4-BE49-F238E27FC236}">
                <a16:creationId xmlns:a16="http://schemas.microsoft.com/office/drawing/2014/main" id="{08E47CE7-1037-4F67-82A6-A82BBC8AD7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53342"/>
            <a:ext cx="9144000" cy="4351316"/>
          </a:xfrm>
          <a:prstGeom prst="rect">
            <a:avLst/>
          </a:prstGeom>
        </p:spPr>
      </p:pic>
    </p:spTree>
    <p:extLst>
      <p:ext uri="{BB962C8B-B14F-4D97-AF65-F5344CB8AC3E}">
        <p14:creationId xmlns:p14="http://schemas.microsoft.com/office/powerpoint/2010/main" val="26253850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8E47CE7-1037-4F67-82A6-A82BBC8AD70B}"/>
              </a:ext>
            </a:extLst>
          </p:cNvPr>
          <p:cNvPicPr>
            <a:picLocks noChangeAspect="1"/>
          </p:cNvPicPr>
          <p:nvPr/>
        </p:nvPicPr>
        <p:blipFill rotWithShape="1">
          <a:blip r:embed="rId2">
            <a:extLst>
              <a:ext uri="{28A0092B-C50C-407E-A947-70E740481C1C}">
                <a14:useLocalDpi xmlns:a14="http://schemas.microsoft.com/office/drawing/2010/main" val="0"/>
              </a:ext>
            </a:extLst>
          </a:blip>
          <a:srcRect l="27713" r="26588"/>
          <a:stretch/>
        </p:blipFill>
        <p:spPr>
          <a:xfrm>
            <a:off x="1295400" y="-12496"/>
            <a:ext cx="6629400" cy="6882991"/>
          </a:xfrm>
          <a:prstGeom prst="rect">
            <a:avLst/>
          </a:prstGeom>
        </p:spPr>
      </p:pic>
      <p:sp>
        <p:nvSpPr>
          <p:cNvPr id="2" name="TextBox 1">
            <a:extLst>
              <a:ext uri="{FF2B5EF4-FFF2-40B4-BE49-F238E27FC236}">
                <a16:creationId xmlns:a16="http://schemas.microsoft.com/office/drawing/2014/main" id="{9B13D8A3-1CAC-4E66-899C-C0995B7D41B4}"/>
              </a:ext>
            </a:extLst>
          </p:cNvPr>
          <p:cNvSpPr txBox="1"/>
          <p:nvPr/>
        </p:nvSpPr>
        <p:spPr>
          <a:xfrm>
            <a:off x="5257800" y="6172200"/>
            <a:ext cx="3048000" cy="369332"/>
          </a:xfrm>
          <a:prstGeom prst="rect">
            <a:avLst/>
          </a:prstGeom>
          <a:noFill/>
        </p:spPr>
        <p:txBody>
          <a:bodyPr wrap="square" rtlCol="0">
            <a:spAutoFit/>
          </a:bodyPr>
          <a:lstStyle/>
          <a:p>
            <a:r>
              <a:rPr lang="en-US" dirty="0">
                <a:hlinkClick r:id="rId3"/>
              </a:rPr>
              <a:t>https://orbis.stanford.edu/</a:t>
            </a:r>
            <a:r>
              <a:rPr lang="en-US" dirty="0"/>
              <a:t> </a:t>
            </a:r>
          </a:p>
        </p:txBody>
      </p:sp>
    </p:spTree>
    <p:extLst>
      <p:ext uri="{BB962C8B-B14F-4D97-AF65-F5344CB8AC3E}">
        <p14:creationId xmlns:p14="http://schemas.microsoft.com/office/powerpoint/2010/main" val="40969922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1026"/>
          <p:cNvSpPr>
            <a:spLocks noGrp="1" noChangeArrowheads="1"/>
          </p:cNvSpPr>
          <p:nvPr>
            <p:ph type="title"/>
          </p:nvPr>
        </p:nvSpPr>
        <p:spPr>
          <a:xfrm>
            <a:off x="470916" y="228600"/>
            <a:ext cx="8686800" cy="1143000"/>
          </a:xfrm>
        </p:spPr>
        <p:txBody>
          <a:bodyPr/>
          <a:lstStyle/>
          <a:p>
            <a:r>
              <a:rPr lang="en-US" sz="3200" dirty="0"/>
              <a:t>Key concepts of cultural and physical geography: Place &amp; Networks</a:t>
            </a:r>
          </a:p>
        </p:txBody>
      </p:sp>
      <p:sp>
        <p:nvSpPr>
          <p:cNvPr id="67587" name="Rectangle 1027"/>
          <p:cNvSpPr>
            <a:spLocks noGrp="1" noChangeArrowheads="1"/>
          </p:cNvSpPr>
          <p:nvPr>
            <p:ph type="body" idx="1"/>
          </p:nvPr>
        </p:nvSpPr>
        <p:spPr/>
        <p:txBody>
          <a:bodyPr/>
          <a:lstStyle/>
          <a:p>
            <a:r>
              <a:rPr lang="en-US" dirty="0"/>
              <a:t>Places are interdependent</a:t>
            </a:r>
          </a:p>
        </p:txBody>
      </p:sp>
      <p:pic>
        <p:nvPicPr>
          <p:cNvPr id="5" name="Picture 4">
            <a:extLst>
              <a:ext uri="{FF2B5EF4-FFF2-40B4-BE49-F238E27FC236}">
                <a16:creationId xmlns:a16="http://schemas.microsoft.com/office/drawing/2014/main" id="{9CD8855D-462A-42BC-AE69-717E985C0143}"/>
              </a:ext>
            </a:extLst>
          </p:cNvPr>
          <p:cNvPicPr>
            <a:picLocks noChangeAspect="1"/>
          </p:cNvPicPr>
          <p:nvPr/>
        </p:nvPicPr>
        <p:blipFill>
          <a:blip r:embed="rId3"/>
          <a:stretch>
            <a:fillRect/>
          </a:stretch>
        </p:blipFill>
        <p:spPr>
          <a:xfrm>
            <a:off x="-9233" y="1614635"/>
            <a:ext cx="9162467" cy="5243365"/>
          </a:xfrm>
          <a:prstGeom prst="rect">
            <a:avLst/>
          </a:prstGeom>
        </p:spPr>
      </p:pic>
    </p:spTree>
    <p:extLst>
      <p:ext uri="{BB962C8B-B14F-4D97-AF65-F5344CB8AC3E}">
        <p14:creationId xmlns:p14="http://schemas.microsoft.com/office/powerpoint/2010/main" val="412029581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94DF4B-2F56-4473-A80B-E26875F181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14" y="1395248"/>
            <a:ext cx="8995171" cy="5424488"/>
          </a:xfrm>
          <a:prstGeom prst="rect">
            <a:avLst/>
          </a:prstGeom>
        </p:spPr>
      </p:pic>
      <p:sp>
        <p:nvSpPr>
          <p:cNvPr id="67586" name="Rectangle 1026"/>
          <p:cNvSpPr>
            <a:spLocks noGrp="1" noChangeArrowheads="1"/>
          </p:cNvSpPr>
          <p:nvPr>
            <p:ph type="title"/>
          </p:nvPr>
        </p:nvSpPr>
        <p:spPr>
          <a:xfrm>
            <a:off x="533400" y="152564"/>
            <a:ext cx="8686800" cy="1143000"/>
          </a:xfrm>
        </p:spPr>
        <p:txBody>
          <a:bodyPr/>
          <a:lstStyle/>
          <a:p>
            <a:r>
              <a:rPr lang="en-US" sz="2800" dirty="0"/>
              <a:t>Key concepts of cultural and physical geography: Place &amp; Networks</a:t>
            </a:r>
          </a:p>
        </p:txBody>
      </p:sp>
      <p:sp>
        <p:nvSpPr>
          <p:cNvPr id="67587" name="Rectangle 1027"/>
          <p:cNvSpPr>
            <a:spLocks noGrp="1" noChangeArrowheads="1"/>
          </p:cNvSpPr>
          <p:nvPr>
            <p:ph type="body" idx="1"/>
          </p:nvPr>
        </p:nvSpPr>
        <p:spPr>
          <a:xfrm>
            <a:off x="178676" y="5462752"/>
            <a:ext cx="5410200" cy="685800"/>
          </a:xfrm>
        </p:spPr>
        <p:txBody>
          <a:bodyPr/>
          <a:lstStyle/>
          <a:p>
            <a:r>
              <a:rPr lang="en-US" dirty="0"/>
              <a:t>Places are interdependent</a:t>
            </a:r>
          </a:p>
        </p:txBody>
      </p:sp>
    </p:spTree>
    <p:extLst>
      <p:ext uri="{BB962C8B-B14F-4D97-AF65-F5344CB8AC3E}">
        <p14:creationId xmlns:p14="http://schemas.microsoft.com/office/powerpoint/2010/main" val="19184734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1143000"/>
          </a:xfrm>
        </p:spPr>
        <p:txBody>
          <a:bodyPr/>
          <a:lstStyle/>
          <a:p>
            <a:r>
              <a:rPr lang="en-US" dirty="0"/>
              <a:t>Hop Production in Pac NW</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4400" y="742446"/>
            <a:ext cx="7696200" cy="5947064"/>
          </a:xfrm>
        </p:spPr>
      </p:pic>
    </p:spTree>
    <p:extLst>
      <p:ext uri="{BB962C8B-B14F-4D97-AF65-F5344CB8AC3E}">
        <p14:creationId xmlns:p14="http://schemas.microsoft.com/office/powerpoint/2010/main" val="324332041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0E19809-A585-4906-BA8F-C14B9D3C4C9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0148" y="112569"/>
            <a:ext cx="8583705" cy="6632863"/>
          </a:xfrm>
          <a:prstGeom prst="rect">
            <a:avLst/>
          </a:prstGeom>
        </p:spPr>
      </p:pic>
    </p:spTree>
    <p:extLst>
      <p:ext uri="{BB962C8B-B14F-4D97-AF65-F5344CB8AC3E}">
        <p14:creationId xmlns:p14="http://schemas.microsoft.com/office/powerpoint/2010/main" val="31567667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6A599DF-8986-6662-796B-91E407970685}"/>
              </a:ext>
            </a:extLst>
          </p:cNvPr>
          <p:cNvSpPr txBox="1"/>
          <p:nvPr/>
        </p:nvSpPr>
        <p:spPr>
          <a:xfrm>
            <a:off x="304800" y="6248400"/>
            <a:ext cx="990600" cy="369332"/>
          </a:xfrm>
          <a:prstGeom prst="rect">
            <a:avLst/>
          </a:prstGeom>
          <a:noFill/>
        </p:spPr>
        <p:txBody>
          <a:bodyPr wrap="square" rtlCol="0">
            <a:spAutoFit/>
          </a:bodyPr>
          <a:lstStyle/>
          <a:p>
            <a:r>
              <a:rPr lang="en-US" dirty="0">
                <a:hlinkClick r:id="rId2"/>
              </a:rPr>
              <a:t>Source</a:t>
            </a:r>
            <a:r>
              <a:rPr lang="en-US" dirty="0"/>
              <a:t> </a:t>
            </a:r>
          </a:p>
        </p:txBody>
      </p:sp>
      <p:pic>
        <p:nvPicPr>
          <p:cNvPr id="4" name="Picture 3" descr="A poster of a delivery service&#10;&#10;AI-generated content may be incorrect.">
            <a:extLst>
              <a:ext uri="{FF2B5EF4-FFF2-40B4-BE49-F238E27FC236}">
                <a16:creationId xmlns:a16="http://schemas.microsoft.com/office/drawing/2014/main" id="{8E28EF09-41B9-0454-CBD7-478C726A15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19846" y="0"/>
            <a:ext cx="2304308" cy="6858000"/>
          </a:xfrm>
          <a:prstGeom prst="rect">
            <a:avLst/>
          </a:prstGeom>
        </p:spPr>
      </p:pic>
    </p:spTree>
    <p:extLst>
      <p:ext uri="{BB962C8B-B14F-4D97-AF65-F5344CB8AC3E}">
        <p14:creationId xmlns:p14="http://schemas.microsoft.com/office/powerpoint/2010/main" val="339227046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603691-F146-4D76-9662-5CA1B58CA815}"/>
              </a:ext>
            </a:extLst>
          </p:cNvPr>
          <p:cNvSpPr>
            <a:spLocks noGrp="1"/>
          </p:cNvSpPr>
          <p:nvPr>
            <p:ph type="body" idx="1"/>
          </p:nvPr>
        </p:nvSpPr>
        <p:spPr/>
        <p:txBody>
          <a:bodyPr/>
          <a:lstStyle/>
          <a:p>
            <a:r>
              <a:rPr lang="en-US" dirty="0"/>
              <a:t>Boundaries, authority, and the production of the spatial economy. </a:t>
            </a:r>
          </a:p>
        </p:txBody>
      </p:sp>
      <p:sp>
        <p:nvSpPr>
          <p:cNvPr id="3" name="Title 2">
            <a:extLst>
              <a:ext uri="{FF2B5EF4-FFF2-40B4-BE49-F238E27FC236}">
                <a16:creationId xmlns:a16="http://schemas.microsoft.com/office/drawing/2014/main" id="{F19D81CE-89E2-41BA-873D-D61B5CBDB03C}"/>
              </a:ext>
            </a:extLst>
          </p:cNvPr>
          <p:cNvSpPr>
            <a:spLocks noGrp="1"/>
          </p:cNvSpPr>
          <p:nvPr>
            <p:ph type="title"/>
          </p:nvPr>
        </p:nvSpPr>
        <p:spPr/>
        <p:txBody>
          <a:bodyPr/>
          <a:lstStyle/>
          <a:p>
            <a:r>
              <a:rPr lang="en-US" dirty="0"/>
              <a:t>Up next: Territory </a:t>
            </a:r>
          </a:p>
        </p:txBody>
      </p:sp>
    </p:spTree>
    <p:extLst>
      <p:ext uri="{BB962C8B-B14F-4D97-AF65-F5344CB8AC3E}">
        <p14:creationId xmlns:p14="http://schemas.microsoft.com/office/powerpoint/2010/main" val="346573668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981DA-DDE5-480B-A000-DE1A5B6538FA}"/>
              </a:ext>
            </a:extLst>
          </p:cNvPr>
          <p:cNvSpPr>
            <a:spLocks noGrp="1"/>
          </p:cNvSpPr>
          <p:nvPr>
            <p:ph type="title"/>
          </p:nvPr>
        </p:nvSpPr>
        <p:spPr>
          <a:xfrm>
            <a:off x="914400" y="100666"/>
            <a:ext cx="7772400" cy="914400"/>
          </a:xfrm>
        </p:spPr>
        <p:txBody>
          <a:bodyPr/>
          <a:lstStyle/>
          <a:p>
            <a:pPr algn="ctr"/>
            <a:r>
              <a:rPr lang="en-US" sz="3000" dirty="0"/>
              <a:t>1.4: Territory: </a:t>
            </a:r>
            <a:br>
              <a:rPr lang="en-US" sz="3000" dirty="0"/>
            </a:br>
            <a:r>
              <a:rPr lang="en-US" sz="3000" dirty="0"/>
              <a:t>Power and Control of Space</a:t>
            </a:r>
          </a:p>
        </p:txBody>
      </p:sp>
      <p:pic>
        <p:nvPicPr>
          <p:cNvPr id="4" name="Picture 3">
            <a:extLst>
              <a:ext uri="{FF2B5EF4-FFF2-40B4-BE49-F238E27FC236}">
                <a16:creationId xmlns:a16="http://schemas.microsoft.com/office/drawing/2014/main" id="{2AECAC2C-84E8-4E3B-AE16-F9BC10D561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7" y="1066799"/>
            <a:ext cx="9146567" cy="5690535"/>
          </a:xfrm>
          <a:prstGeom prst="rect">
            <a:avLst/>
          </a:prstGeom>
        </p:spPr>
      </p:pic>
      <p:pic>
        <p:nvPicPr>
          <p:cNvPr id="6" name="Picture 5">
            <a:extLst>
              <a:ext uri="{FF2B5EF4-FFF2-40B4-BE49-F238E27FC236}">
                <a16:creationId xmlns:a16="http://schemas.microsoft.com/office/drawing/2014/main" id="{C6FE9746-69B0-49AF-A747-37AB439763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07870" y="4114800"/>
            <a:ext cx="1431648" cy="2333625"/>
          </a:xfrm>
          <a:prstGeom prst="rect">
            <a:avLst/>
          </a:prstGeom>
        </p:spPr>
      </p:pic>
    </p:spTree>
    <p:extLst>
      <p:ext uri="{BB962C8B-B14F-4D97-AF65-F5344CB8AC3E}">
        <p14:creationId xmlns:p14="http://schemas.microsoft.com/office/powerpoint/2010/main" val="23706583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997808B-35CD-4A2F-9682-D2E1E13D06A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0841" y="74468"/>
            <a:ext cx="8682318" cy="6709064"/>
          </a:xfrm>
          <a:prstGeom prst="rect">
            <a:avLst/>
          </a:prstGeom>
        </p:spPr>
      </p:pic>
    </p:spTree>
    <p:extLst>
      <p:ext uri="{BB962C8B-B14F-4D97-AF65-F5344CB8AC3E}">
        <p14:creationId xmlns:p14="http://schemas.microsoft.com/office/powerpoint/2010/main" val="56367066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idx="1"/>
          </p:nvPr>
        </p:nvSpPr>
        <p:spPr>
          <a:xfrm>
            <a:off x="762000" y="1516063"/>
            <a:ext cx="8151813" cy="5341937"/>
          </a:xfrm>
        </p:spPr>
        <p:txBody>
          <a:bodyPr lIns="90488" tIns="44450" rIns="90488" bIns="44450" rtlCol="0">
            <a:normAutofit/>
          </a:bodyPr>
          <a:lstStyle/>
          <a:p>
            <a:pPr marL="285750" indent="-285750" eaLnBrk="1" fontAlgn="auto" hangingPunct="1">
              <a:lnSpc>
                <a:spcPct val="110000"/>
              </a:lnSpc>
              <a:spcBef>
                <a:spcPct val="60000"/>
              </a:spcBef>
              <a:spcAft>
                <a:spcPts val="0"/>
              </a:spcAft>
              <a:buFont typeface="Arial" pitchFamily="34" charset="0"/>
              <a:buChar char="•"/>
              <a:defRPr/>
            </a:pPr>
            <a:r>
              <a:rPr lang="en-US" sz="2800" dirty="0">
                <a:latin typeface="+mj-lt"/>
              </a:rPr>
              <a:t>A </a:t>
            </a:r>
            <a:r>
              <a:rPr lang="en-US" sz="2800" b="1" u="sng" dirty="0">
                <a:latin typeface="+mj-lt"/>
              </a:rPr>
              <a:t>politically organized</a:t>
            </a:r>
            <a:r>
              <a:rPr lang="en-US" sz="2800" dirty="0">
                <a:latin typeface="+mj-lt"/>
              </a:rPr>
              <a:t> territory </a:t>
            </a:r>
          </a:p>
          <a:p>
            <a:pPr marL="285750" indent="-285750" eaLnBrk="1" fontAlgn="auto" hangingPunct="1">
              <a:lnSpc>
                <a:spcPct val="110000"/>
              </a:lnSpc>
              <a:spcBef>
                <a:spcPct val="60000"/>
              </a:spcBef>
              <a:spcAft>
                <a:spcPts val="0"/>
              </a:spcAft>
              <a:buFont typeface="Arial" pitchFamily="34" charset="0"/>
              <a:buChar char="•"/>
              <a:defRPr/>
            </a:pPr>
            <a:r>
              <a:rPr lang="en-US" sz="2800" dirty="0">
                <a:latin typeface="+mj-lt"/>
              </a:rPr>
              <a:t>Administered by a </a:t>
            </a:r>
            <a:r>
              <a:rPr lang="en-US" sz="2800" b="1" u="sng" dirty="0">
                <a:latin typeface="+mj-lt"/>
              </a:rPr>
              <a:t>sovereign government</a:t>
            </a:r>
            <a:r>
              <a:rPr lang="en-US" sz="2800" dirty="0">
                <a:latin typeface="+mj-lt"/>
              </a:rPr>
              <a:t> </a:t>
            </a:r>
          </a:p>
          <a:p>
            <a:pPr marL="285750" indent="-285750" eaLnBrk="1" fontAlgn="auto" hangingPunct="1">
              <a:lnSpc>
                <a:spcPct val="110000"/>
              </a:lnSpc>
              <a:spcBef>
                <a:spcPct val="60000"/>
              </a:spcBef>
              <a:spcAft>
                <a:spcPts val="0"/>
              </a:spcAft>
              <a:buFont typeface="Arial" pitchFamily="34" charset="0"/>
              <a:buChar char="•"/>
              <a:defRPr/>
            </a:pPr>
            <a:r>
              <a:rPr lang="en-US" sz="2800" b="1" u="sng" dirty="0">
                <a:latin typeface="+mj-lt"/>
              </a:rPr>
              <a:t>Recognized</a:t>
            </a:r>
            <a:r>
              <a:rPr lang="en-US" sz="2800" dirty="0">
                <a:latin typeface="+mj-lt"/>
              </a:rPr>
              <a:t> by a significant portion of the international community.</a:t>
            </a:r>
          </a:p>
          <a:p>
            <a:pPr marL="285750" indent="-285750" eaLnBrk="1" fontAlgn="auto" hangingPunct="1">
              <a:lnSpc>
                <a:spcPct val="110000"/>
              </a:lnSpc>
              <a:spcBef>
                <a:spcPct val="40000"/>
              </a:spcBef>
              <a:spcAft>
                <a:spcPts val="0"/>
              </a:spcAft>
              <a:buFont typeface="Arial" pitchFamily="34" charset="0"/>
              <a:buChar char="•"/>
              <a:defRPr/>
            </a:pPr>
            <a:r>
              <a:rPr lang="en-US" sz="2800" dirty="0">
                <a:latin typeface="+mj-lt"/>
              </a:rPr>
              <a:t>A state must also contain: </a:t>
            </a:r>
          </a:p>
          <a:p>
            <a:pPr marL="685800" lvl="1" indent="-228600" eaLnBrk="1" fontAlgn="auto" hangingPunct="1">
              <a:lnSpc>
                <a:spcPct val="110000"/>
              </a:lnSpc>
              <a:spcBef>
                <a:spcPct val="40000"/>
              </a:spcBef>
              <a:spcAft>
                <a:spcPts val="0"/>
              </a:spcAft>
              <a:buFont typeface="Arial" pitchFamily="34" charset="0"/>
              <a:buChar char="–"/>
              <a:defRPr/>
            </a:pPr>
            <a:r>
              <a:rPr lang="en-US" dirty="0">
                <a:latin typeface="+mj-lt"/>
              </a:rPr>
              <a:t> a </a:t>
            </a:r>
            <a:r>
              <a:rPr lang="en-US" b="1" dirty="0">
                <a:latin typeface="+mj-lt"/>
              </a:rPr>
              <a:t>permanent resident population</a:t>
            </a:r>
            <a:r>
              <a:rPr lang="en-US" dirty="0">
                <a:latin typeface="+mj-lt"/>
              </a:rPr>
              <a:t> </a:t>
            </a:r>
          </a:p>
          <a:p>
            <a:pPr marL="685800" lvl="1" indent="-228600" eaLnBrk="1" fontAlgn="auto" hangingPunct="1">
              <a:lnSpc>
                <a:spcPct val="110000"/>
              </a:lnSpc>
              <a:spcBef>
                <a:spcPct val="40000"/>
              </a:spcBef>
              <a:spcAft>
                <a:spcPts val="0"/>
              </a:spcAft>
              <a:buFont typeface="Arial" pitchFamily="34" charset="0"/>
              <a:buChar char="–"/>
              <a:defRPr/>
            </a:pPr>
            <a:r>
              <a:rPr lang="en-US" dirty="0">
                <a:latin typeface="+mj-lt"/>
              </a:rPr>
              <a:t> an </a:t>
            </a:r>
            <a:r>
              <a:rPr lang="en-US" b="1" dirty="0">
                <a:latin typeface="+mj-lt"/>
              </a:rPr>
              <a:t>organized economy</a:t>
            </a:r>
            <a:r>
              <a:rPr lang="en-US" dirty="0">
                <a:latin typeface="+mj-lt"/>
              </a:rPr>
              <a:t> </a:t>
            </a:r>
          </a:p>
          <a:p>
            <a:pPr marL="685800" lvl="1" indent="-228600" eaLnBrk="1" fontAlgn="auto" hangingPunct="1">
              <a:lnSpc>
                <a:spcPct val="110000"/>
              </a:lnSpc>
              <a:spcBef>
                <a:spcPct val="40000"/>
              </a:spcBef>
              <a:spcAft>
                <a:spcPts val="0"/>
              </a:spcAft>
              <a:buFont typeface="Arial" pitchFamily="34" charset="0"/>
              <a:buChar char="–"/>
              <a:defRPr/>
            </a:pPr>
            <a:r>
              <a:rPr lang="en-US" dirty="0">
                <a:latin typeface="+mj-lt"/>
              </a:rPr>
              <a:t> a functioning </a:t>
            </a:r>
            <a:r>
              <a:rPr lang="en-US" b="1" dirty="0">
                <a:latin typeface="+mj-lt"/>
              </a:rPr>
              <a:t>internal circulation</a:t>
            </a:r>
            <a:r>
              <a:rPr lang="en-US" dirty="0">
                <a:latin typeface="+mj-lt"/>
              </a:rPr>
              <a:t> system</a:t>
            </a:r>
          </a:p>
        </p:txBody>
      </p:sp>
      <p:sp>
        <p:nvSpPr>
          <p:cNvPr id="15363" name="Text Box 3"/>
          <p:cNvSpPr txBox="1">
            <a:spLocks noChangeArrowheads="1"/>
          </p:cNvSpPr>
          <p:nvPr/>
        </p:nvSpPr>
        <p:spPr bwMode="auto">
          <a:xfrm>
            <a:off x="3733800" y="268288"/>
            <a:ext cx="1301750" cy="641350"/>
          </a:xfrm>
          <a:prstGeom prst="rect">
            <a:avLst/>
          </a:prstGeom>
          <a:noFill/>
          <a:ln w="25400">
            <a:noFill/>
            <a:miter lim="800000"/>
            <a:headEnd/>
            <a:tailEnd/>
          </a:ln>
        </p:spPr>
        <p:txBody>
          <a:bodyPr wrap="none">
            <a:spAutoFit/>
          </a:bodyPr>
          <a:lstStyle/>
          <a:p>
            <a:r>
              <a:rPr lang="en-US" sz="3600" b="1" dirty="0">
                <a:latin typeface="Arial" charset="0"/>
              </a:rPr>
              <a:t>State</a:t>
            </a:r>
          </a:p>
        </p:txBody>
      </p:sp>
      <p:pic>
        <p:nvPicPr>
          <p:cNvPr id="15364" name="Picture 7" descr="43it1ijt[1]"/>
          <p:cNvPicPr>
            <a:picLocks noChangeAspect="1" noChangeArrowheads="1"/>
          </p:cNvPicPr>
          <p:nvPr/>
        </p:nvPicPr>
        <p:blipFill>
          <a:blip r:embed="rId3" cstate="print"/>
          <a:srcRect/>
          <a:stretch>
            <a:fillRect/>
          </a:stretch>
        </p:blipFill>
        <p:spPr bwMode="auto">
          <a:xfrm>
            <a:off x="6171816" y="76200"/>
            <a:ext cx="2792797" cy="18288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53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53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53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53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53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530">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53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i="1" dirty="0"/>
              <a:t>The European Origins of the Modern State</a:t>
            </a:r>
          </a:p>
        </p:txBody>
      </p:sp>
      <p:sp>
        <p:nvSpPr>
          <p:cNvPr id="3" name="Content Placeholder 2"/>
          <p:cNvSpPr>
            <a:spLocks noGrp="1"/>
          </p:cNvSpPr>
          <p:nvPr>
            <p:ph idx="1"/>
          </p:nvPr>
        </p:nvSpPr>
        <p:spPr/>
        <p:txBody>
          <a:bodyPr>
            <a:normAutofit fontScale="92500" lnSpcReduction="20000"/>
          </a:bodyPr>
          <a:lstStyle/>
          <a:p>
            <a:pPr>
              <a:lnSpc>
                <a:spcPct val="100000"/>
              </a:lnSpc>
              <a:spcAft>
                <a:spcPts val="600"/>
              </a:spcAft>
              <a:defRPr/>
            </a:pPr>
            <a:r>
              <a:rPr lang="en-US" sz="2800" dirty="0">
                <a:solidFill>
                  <a:schemeClr val="tx1">
                    <a:lumMod val="95000"/>
                    <a:lumOff val="5000"/>
                  </a:schemeClr>
                </a:solidFill>
              </a:rPr>
              <a:t>Emergence of the modern state:</a:t>
            </a:r>
          </a:p>
          <a:p>
            <a:pPr lvl="1">
              <a:lnSpc>
                <a:spcPct val="100000"/>
              </a:lnSpc>
              <a:spcAft>
                <a:spcPts val="600"/>
              </a:spcAft>
              <a:buFontTx/>
              <a:buChar char="–"/>
              <a:defRPr/>
            </a:pPr>
            <a:r>
              <a:rPr lang="en-US" sz="2400" dirty="0">
                <a:solidFill>
                  <a:schemeClr val="tx1">
                    <a:lumMod val="95000"/>
                    <a:lumOff val="5000"/>
                  </a:schemeClr>
                </a:solidFill>
              </a:rPr>
              <a:t>Ancient “proto-states” origins</a:t>
            </a:r>
          </a:p>
          <a:p>
            <a:pPr lvl="1">
              <a:lnSpc>
                <a:spcPct val="100000"/>
              </a:lnSpc>
              <a:spcAft>
                <a:spcPts val="600"/>
              </a:spcAft>
              <a:buFontTx/>
              <a:buChar char="–"/>
              <a:defRPr/>
            </a:pPr>
            <a:r>
              <a:rPr lang="en-US" sz="2400" b="1" i="1" dirty="0">
                <a:solidFill>
                  <a:schemeClr val="tx1">
                    <a:lumMod val="95000"/>
                    <a:lumOff val="5000"/>
                  </a:schemeClr>
                </a:solidFill>
              </a:rPr>
              <a:t>European state model</a:t>
            </a:r>
            <a:r>
              <a:rPr lang="en-US" sz="2400" dirty="0">
                <a:solidFill>
                  <a:schemeClr val="tx1">
                    <a:lumMod val="95000"/>
                    <a:lumOff val="5000"/>
                  </a:schemeClr>
                </a:solidFill>
              </a:rPr>
              <a:t>: assumed a political entity (</a:t>
            </a:r>
            <a:r>
              <a:rPr lang="en-US" sz="2400" i="1" dirty="0">
                <a:solidFill>
                  <a:schemeClr val="tx1">
                    <a:lumMod val="95000"/>
                    <a:lumOff val="5000"/>
                  </a:schemeClr>
                </a:solidFill>
              </a:rPr>
              <a:t>state</a:t>
            </a:r>
            <a:r>
              <a:rPr lang="en-US" sz="2400" dirty="0">
                <a:solidFill>
                  <a:schemeClr val="tx1">
                    <a:lumMod val="95000"/>
                    <a:lumOff val="5000"/>
                  </a:schemeClr>
                </a:solidFill>
              </a:rPr>
              <a:t>) would territorially match a cultural entity (</a:t>
            </a:r>
            <a:r>
              <a:rPr lang="en-US" sz="2400" i="1" dirty="0">
                <a:solidFill>
                  <a:schemeClr val="tx1">
                    <a:lumMod val="95000"/>
                    <a:lumOff val="5000"/>
                  </a:schemeClr>
                </a:solidFill>
              </a:rPr>
              <a:t>nation</a:t>
            </a:r>
            <a:r>
              <a:rPr lang="en-US" sz="2400" dirty="0">
                <a:solidFill>
                  <a:schemeClr val="tx1">
                    <a:lumMod val="95000"/>
                    <a:lumOff val="5000"/>
                  </a:schemeClr>
                </a:solidFill>
              </a:rPr>
              <a:t>) as a  </a:t>
            </a:r>
            <a:r>
              <a:rPr lang="en-US" sz="2400" b="1" i="1" dirty="0">
                <a:solidFill>
                  <a:schemeClr val="tx1">
                    <a:lumMod val="95000"/>
                    <a:lumOff val="5000"/>
                  </a:schemeClr>
                </a:solidFill>
              </a:rPr>
              <a:t>nation-state</a:t>
            </a:r>
          </a:p>
          <a:p>
            <a:pPr>
              <a:lnSpc>
                <a:spcPct val="100000"/>
              </a:lnSpc>
              <a:spcAft>
                <a:spcPts val="600"/>
              </a:spcAft>
              <a:defRPr/>
            </a:pPr>
            <a:r>
              <a:rPr lang="en-US" sz="2800" dirty="0">
                <a:solidFill>
                  <a:schemeClr val="tx1">
                    <a:lumMod val="95000"/>
                    <a:lumOff val="5000"/>
                  </a:schemeClr>
                </a:solidFill>
              </a:rPr>
              <a:t>Notion of the modern state is challenged… </a:t>
            </a:r>
          </a:p>
          <a:p>
            <a:pPr lvl="1">
              <a:lnSpc>
                <a:spcPct val="100000"/>
              </a:lnSpc>
              <a:spcAft>
                <a:spcPts val="600"/>
              </a:spcAft>
              <a:buFontTx/>
              <a:buChar char="–"/>
              <a:defRPr/>
            </a:pPr>
            <a:r>
              <a:rPr lang="en-US" sz="2400" dirty="0">
                <a:solidFill>
                  <a:schemeClr val="tx1">
                    <a:lumMod val="95000"/>
                    <a:lumOff val="5000"/>
                  </a:schemeClr>
                </a:solidFill>
              </a:rPr>
              <a:t>“from below” by ethnic minorities/nationalities.</a:t>
            </a:r>
          </a:p>
          <a:p>
            <a:pPr lvl="2">
              <a:spcAft>
                <a:spcPts val="600"/>
              </a:spcAft>
              <a:buFontTx/>
              <a:buChar char="–"/>
              <a:defRPr/>
            </a:pPr>
            <a:r>
              <a:rPr lang="en-US" sz="2200" dirty="0">
                <a:solidFill>
                  <a:schemeClr val="tx1">
                    <a:lumMod val="95000"/>
                    <a:lumOff val="5000"/>
                  </a:schemeClr>
                </a:solidFill>
              </a:rPr>
              <a:t>Devolution – e.g. pursuit of independence in Scotland.</a:t>
            </a:r>
          </a:p>
          <a:p>
            <a:pPr lvl="1">
              <a:lnSpc>
                <a:spcPct val="100000"/>
              </a:lnSpc>
              <a:spcAft>
                <a:spcPts val="600"/>
              </a:spcAft>
              <a:buFontTx/>
              <a:buChar char="–"/>
              <a:defRPr/>
            </a:pPr>
            <a:r>
              <a:rPr lang="en-US" sz="2400" dirty="0">
                <a:solidFill>
                  <a:schemeClr val="tx1">
                    <a:lumMod val="95000"/>
                    <a:lumOff val="5000"/>
                  </a:schemeClr>
                </a:solidFill>
              </a:rPr>
              <a:t>“from above” by international integration.</a:t>
            </a:r>
          </a:p>
          <a:p>
            <a:pPr lvl="2">
              <a:spcAft>
                <a:spcPts val="600"/>
              </a:spcAft>
              <a:buFontTx/>
              <a:buChar char="–"/>
              <a:defRPr/>
            </a:pPr>
            <a:r>
              <a:rPr lang="en-US" sz="2200" dirty="0">
                <a:solidFill>
                  <a:schemeClr val="tx1">
                    <a:lumMod val="95000"/>
                    <a:lumOff val="5000"/>
                  </a:schemeClr>
                </a:solidFill>
              </a:rPr>
              <a:t>Supranationalism – e.g. multi-state trade agreements</a:t>
            </a:r>
          </a:p>
          <a:p>
            <a:pPr>
              <a:lnSpc>
                <a:spcPct val="100000"/>
              </a:lnSpc>
              <a:spcAft>
                <a:spcPts val="600"/>
              </a:spcAft>
              <a:defRPr/>
            </a:pPr>
            <a:r>
              <a:rPr lang="en-US" sz="2800" dirty="0">
                <a:solidFill>
                  <a:schemeClr val="tx1">
                    <a:lumMod val="95000"/>
                    <a:lumOff val="5000"/>
                  </a:schemeClr>
                </a:solidFill>
              </a:rPr>
              <a:t>Power</a:t>
            </a:r>
            <a:r>
              <a:rPr lang="en-US" sz="2800" i="1" dirty="0">
                <a:solidFill>
                  <a:schemeClr val="tx1">
                    <a:lumMod val="95000"/>
                    <a:lumOff val="5000"/>
                  </a:schemeClr>
                </a:solidFill>
              </a:rPr>
              <a:t> </a:t>
            </a:r>
            <a:r>
              <a:rPr lang="en-US" sz="2800" dirty="0">
                <a:solidFill>
                  <a:schemeClr val="tx1">
                    <a:lumMod val="95000"/>
                    <a:lumOff val="5000"/>
                  </a:schemeClr>
                </a:solidFill>
              </a:rPr>
              <a:t>is still largely held by states.</a:t>
            </a:r>
            <a:endParaRPr lang="en-US" sz="2800" i="1" dirty="0">
              <a:solidFill>
                <a:schemeClr val="tx1">
                  <a:lumMod val="95000"/>
                  <a:lumOff val="5000"/>
                </a:schemeClr>
              </a:solidFill>
            </a:endParaRPr>
          </a:p>
          <a:p>
            <a:endParaRPr lang="en-US" dirty="0"/>
          </a:p>
        </p:txBody>
      </p:sp>
    </p:spTree>
    <p:extLst>
      <p:ext uri="{BB962C8B-B14F-4D97-AF65-F5344CB8AC3E}">
        <p14:creationId xmlns:p14="http://schemas.microsoft.com/office/powerpoint/2010/main" val="51549162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165" y="228600"/>
            <a:ext cx="8229600" cy="838200"/>
          </a:xfrm>
        </p:spPr>
        <p:txBody>
          <a:bodyPr/>
          <a:lstStyle/>
          <a:p>
            <a:r>
              <a:rPr lang="en-US" dirty="0"/>
              <a:t>Territory and States</a:t>
            </a:r>
          </a:p>
        </p:txBody>
      </p:sp>
      <p:sp>
        <p:nvSpPr>
          <p:cNvPr id="3" name="Content Placeholder 2"/>
          <p:cNvSpPr>
            <a:spLocks noGrp="1"/>
          </p:cNvSpPr>
          <p:nvPr>
            <p:ph idx="1"/>
          </p:nvPr>
        </p:nvSpPr>
        <p:spPr>
          <a:xfrm>
            <a:off x="457200" y="1066800"/>
            <a:ext cx="8229600" cy="4525963"/>
          </a:xfrm>
        </p:spPr>
        <p:txBody>
          <a:bodyPr>
            <a:normAutofit fontScale="85000" lnSpcReduction="10000"/>
          </a:bodyPr>
          <a:lstStyle/>
          <a:p>
            <a:pPr>
              <a:lnSpc>
                <a:spcPct val="100000"/>
              </a:lnSpc>
              <a:spcAft>
                <a:spcPts val="600"/>
              </a:spcAft>
              <a:defRPr/>
            </a:pPr>
            <a:r>
              <a:rPr lang="en-US" sz="2800" b="1" i="1" dirty="0"/>
              <a:t>States</a:t>
            </a:r>
            <a:r>
              <a:rPr lang="en-US" sz="2800" dirty="0"/>
              <a:t>: geographic term for political entities; also known as countries</a:t>
            </a:r>
          </a:p>
          <a:p>
            <a:pPr>
              <a:lnSpc>
                <a:spcPct val="100000"/>
              </a:lnSpc>
              <a:spcAft>
                <a:spcPts val="600"/>
              </a:spcAft>
              <a:defRPr/>
            </a:pPr>
            <a:r>
              <a:rPr lang="en-US" sz="2800" dirty="0"/>
              <a:t>State boundaries and “nation” boundaries do not always concur. (e.g. Wales, Scotland, Catalonia, Kurdistan)</a:t>
            </a:r>
          </a:p>
          <a:p>
            <a:pPr>
              <a:lnSpc>
                <a:spcPct val="100000"/>
              </a:lnSpc>
              <a:spcAft>
                <a:spcPts val="600"/>
              </a:spcAft>
              <a:defRPr/>
            </a:pPr>
            <a:r>
              <a:rPr lang="en-US" sz="2800" b="1" i="1" dirty="0"/>
              <a:t>Sovereignty</a:t>
            </a:r>
            <a:r>
              <a:rPr lang="en-US" sz="2800" dirty="0"/>
              <a:t>: notion that the government of a state rules supreme within its borders</a:t>
            </a:r>
          </a:p>
          <a:p>
            <a:pPr lvl="1">
              <a:lnSpc>
                <a:spcPct val="100000"/>
              </a:lnSpc>
              <a:spcAft>
                <a:spcPts val="600"/>
              </a:spcAft>
              <a:buFontTx/>
              <a:buChar char="–"/>
              <a:defRPr/>
            </a:pPr>
            <a:r>
              <a:rPr lang="en-US" sz="2400" dirty="0"/>
              <a:t>Essential to the world’s territory organized into a system of states</a:t>
            </a:r>
          </a:p>
          <a:p>
            <a:pPr lvl="1">
              <a:lnSpc>
                <a:spcPct val="100000"/>
              </a:lnSpc>
              <a:spcAft>
                <a:spcPts val="600"/>
              </a:spcAft>
              <a:buFontTx/>
              <a:buChar char="–"/>
              <a:defRPr/>
            </a:pPr>
            <a:r>
              <a:rPr lang="en-US" sz="2400" dirty="0"/>
              <a:t>Sovereignty is usually recognized by other states.</a:t>
            </a:r>
          </a:p>
          <a:p>
            <a:pPr lvl="1">
              <a:lnSpc>
                <a:spcPct val="100000"/>
              </a:lnSpc>
              <a:spcAft>
                <a:spcPts val="600"/>
              </a:spcAft>
              <a:buFontTx/>
              <a:buChar char="–"/>
              <a:defRPr/>
            </a:pPr>
            <a:r>
              <a:rPr lang="en-US" sz="2400" dirty="0">
                <a:solidFill>
                  <a:schemeClr val="tx1">
                    <a:lumMod val="95000"/>
                    <a:lumOff val="5000"/>
                  </a:schemeClr>
                </a:solidFill>
              </a:rPr>
              <a:t>However, recognition can be influenced by geopolitical considerations: conflicts, resources, history, cultural similarity or difference.</a:t>
            </a:r>
          </a:p>
          <a:p>
            <a:endParaRPr lang="en-US" dirty="0"/>
          </a:p>
        </p:txBody>
      </p:sp>
    </p:spTree>
    <p:extLst>
      <p:ext uri="{BB962C8B-B14F-4D97-AF65-F5344CB8AC3E}">
        <p14:creationId xmlns:p14="http://schemas.microsoft.com/office/powerpoint/2010/main" val="387199682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5F9978-A735-0331-59A1-08E7CE06848E}"/>
              </a:ext>
            </a:extLst>
          </p:cNvPr>
          <p:cNvPicPr>
            <a:picLocks noChangeAspect="1"/>
          </p:cNvPicPr>
          <p:nvPr/>
        </p:nvPicPr>
        <p:blipFill>
          <a:blip r:embed="rId2"/>
          <a:stretch>
            <a:fillRect/>
          </a:stretch>
        </p:blipFill>
        <p:spPr>
          <a:xfrm>
            <a:off x="210755" y="0"/>
            <a:ext cx="8722490" cy="6858000"/>
          </a:xfrm>
          <a:prstGeom prst="rect">
            <a:avLst/>
          </a:prstGeom>
        </p:spPr>
      </p:pic>
    </p:spTree>
    <p:extLst>
      <p:ext uri="{BB962C8B-B14F-4D97-AF65-F5344CB8AC3E}">
        <p14:creationId xmlns:p14="http://schemas.microsoft.com/office/powerpoint/2010/main" val="156903155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17755"/>
            <a:ext cx="8229600" cy="949045"/>
          </a:xfrm>
        </p:spPr>
        <p:txBody>
          <a:bodyPr/>
          <a:lstStyle/>
          <a:p>
            <a:r>
              <a:rPr lang="en-US" dirty="0"/>
              <a:t>Territory and States</a:t>
            </a:r>
          </a:p>
        </p:txBody>
      </p:sp>
      <p:sp>
        <p:nvSpPr>
          <p:cNvPr id="3" name="Content Placeholder 2"/>
          <p:cNvSpPr>
            <a:spLocks noGrp="1"/>
          </p:cNvSpPr>
          <p:nvPr>
            <p:ph idx="1"/>
          </p:nvPr>
        </p:nvSpPr>
        <p:spPr>
          <a:xfrm>
            <a:off x="457200" y="914400"/>
            <a:ext cx="8229600" cy="4525963"/>
          </a:xfrm>
        </p:spPr>
        <p:txBody>
          <a:bodyPr>
            <a:normAutofit/>
          </a:bodyPr>
          <a:lstStyle/>
          <a:p>
            <a:pPr>
              <a:lnSpc>
                <a:spcPct val="100000"/>
              </a:lnSpc>
              <a:spcAft>
                <a:spcPts val="600"/>
              </a:spcAft>
              <a:defRPr/>
            </a:pPr>
            <a:r>
              <a:rPr lang="en-US" sz="2000" b="1" i="1" dirty="0"/>
              <a:t>States</a:t>
            </a:r>
            <a:r>
              <a:rPr lang="en-US" sz="2000" dirty="0"/>
              <a:t> create laws to regulate (and promote) economic activities in various ways. </a:t>
            </a:r>
          </a:p>
          <a:p>
            <a:pPr>
              <a:lnSpc>
                <a:spcPct val="100000"/>
              </a:lnSpc>
              <a:spcAft>
                <a:spcPts val="600"/>
              </a:spcAft>
              <a:defRPr/>
            </a:pPr>
            <a:r>
              <a:rPr lang="en-US" sz="2000" dirty="0"/>
              <a:t>States can control flows of goods and labor (people). </a:t>
            </a:r>
          </a:p>
          <a:p>
            <a:endParaRPr lang="en-US" dirty="0"/>
          </a:p>
        </p:txBody>
      </p:sp>
      <p:pic>
        <p:nvPicPr>
          <p:cNvPr id="6" name="Picture 5">
            <a:extLst>
              <a:ext uri="{FF2B5EF4-FFF2-40B4-BE49-F238E27FC236}">
                <a16:creationId xmlns:a16="http://schemas.microsoft.com/office/drawing/2014/main" id="{6AD1C7AE-7010-4FD3-845E-5431F02303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57400"/>
            <a:ext cx="9144000" cy="4341017"/>
          </a:xfrm>
          <a:prstGeom prst="rect">
            <a:avLst/>
          </a:prstGeom>
        </p:spPr>
      </p:pic>
      <p:sp>
        <p:nvSpPr>
          <p:cNvPr id="4" name="TextBox 3">
            <a:extLst>
              <a:ext uri="{FF2B5EF4-FFF2-40B4-BE49-F238E27FC236}">
                <a16:creationId xmlns:a16="http://schemas.microsoft.com/office/drawing/2014/main" id="{8680FB2A-0F1F-43A2-BF1B-9EA3945B9268}"/>
              </a:ext>
            </a:extLst>
          </p:cNvPr>
          <p:cNvSpPr txBox="1"/>
          <p:nvPr/>
        </p:nvSpPr>
        <p:spPr>
          <a:xfrm>
            <a:off x="1752600" y="6218642"/>
            <a:ext cx="5181600" cy="646331"/>
          </a:xfrm>
          <a:prstGeom prst="rect">
            <a:avLst/>
          </a:prstGeom>
          <a:solidFill>
            <a:schemeClr val="tx1"/>
          </a:solidFill>
        </p:spPr>
        <p:txBody>
          <a:bodyPr wrap="square" rtlCol="0">
            <a:spAutoFit/>
          </a:bodyPr>
          <a:lstStyle/>
          <a:p>
            <a:r>
              <a:rPr lang="en-US" dirty="0">
                <a:hlinkClick r:id="rId3"/>
              </a:rPr>
              <a:t>The trade barrier index scores countries based on openness to trade. Darker is more open on this map. </a:t>
            </a:r>
            <a:r>
              <a:rPr lang="en-US" dirty="0"/>
              <a:t> </a:t>
            </a:r>
          </a:p>
        </p:txBody>
      </p:sp>
    </p:spTree>
    <p:extLst>
      <p:ext uri="{BB962C8B-B14F-4D97-AF65-F5344CB8AC3E}">
        <p14:creationId xmlns:p14="http://schemas.microsoft.com/office/powerpoint/2010/main" val="112691373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827EA9C-8A45-4F0D-A966-8F2BEC07C566}"/>
              </a:ext>
            </a:extLst>
          </p:cNvPr>
          <p:cNvSpPr txBox="1"/>
          <p:nvPr/>
        </p:nvSpPr>
        <p:spPr>
          <a:xfrm>
            <a:off x="228600" y="6324600"/>
            <a:ext cx="8229600" cy="381000"/>
          </a:xfrm>
          <a:prstGeom prst="rect">
            <a:avLst/>
          </a:prstGeom>
          <a:noFill/>
        </p:spPr>
        <p:txBody>
          <a:bodyPr wrap="square" rtlCol="0">
            <a:spAutoFit/>
          </a:bodyPr>
          <a:lstStyle/>
          <a:p>
            <a:r>
              <a:rPr lang="en-US" dirty="0">
                <a:hlinkClick r:id="rId2"/>
              </a:rPr>
              <a:t>https://www.openzonemap.com/map</a:t>
            </a:r>
            <a:r>
              <a:rPr lang="en-US" dirty="0"/>
              <a:t> </a:t>
            </a:r>
          </a:p>
        </p:txBody>
      </p:sp>
      <p:pic>
        <p:nvPicPr>
          <p:cNvPr id="4" name="Picture 3">
            <a:extLst>
              <a:ext uri="{FF2B5EF4-FFF2-40B4-BE49-F238E27FC236}">
                <a16:creationId xmlns:a16="http://schemas.microsoft.com/office/drawing/2014/main" id="{FF45B3DC-356F-4DED-A095-98FE78253A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2" y="1752600"/>
            <a:ext cx="9144000" cy="4304743"/>
          </a:xfrm>
          <a:prstGeom prst="rect">
            <a:avLst/>
          </a:prstGeom>
        </p:spPr>
      </p:pic>
      <p:sp>
        <p:nvSpPr>
          <p:cNvPr id="5" name="TextBox 4">
            <a:extLst>
              <a:ext uri="{FF2B5EF4-FFF2-40B4-BE49-F238E27FC236}">
                <a16:creationId xmlns:a16="http://schemas.microsoft.com/office/drawing/2014/main" id="{9B70C241-A3C1-4699-9684-FC4238A7A82C}"/>
              </a:ext>
            </a:extLst>
          </p:cNvPr>
          <p:cNvSpPr txBox="1"/>
          <p:nvPr/>
        </p:nvSpPr>
        <p:spPr>
          <a:xfrm>
            <a:off x="228600" y="381000"/>
            <a:ext cx="8610600" cy="1200329"/>
          </a:xfrm>
          <a:prstGeom prst="rect">
            <a:avLst/>
          </a:prstGeom>
          <a:noFill/>
        </p:spPr>
        <p:txBody>
          <a:bodyPr wrap="square" rtlCol="0">
            <a:spAutoFit/>
          </a:bodyPr>
          <a:lstStyle/>
          <a:p>
            <a:r>
              <a:rPr lang="en-US" dirty="0"/>
              <a:t>States can also encourage trade and investment by defining particular zones within their territorial control, where the rules of economic activity are altered to be more pro-business than is the case for the rest of the territory.  The naming conventions for these zones varies depending on the country and specific goals/purposes of the zones. </a:t>
            </a:r>
          </a:p>
        </p:txBody>
      </p:sp>
    </p:spTree>
    <p:extLst>
      <p:ext uri="{BB962C8B-B14F-4D97-AF65-F5344CB8AC3E}">
        <p14:creationId xmlns:p14="http://schemas.microsoft.com/office/powerpoint/2010/main" val="241342362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827EA9C-8A45-4F0D-A966-8F2BEC07C566}"/>
              </a:ext>
            </a:extLst>
          </p:cNvPr>
          <p:cNvSpPr txBox="1"/>
          <p:nvPr/>
        </p:nvSpPr>
        <p:spPr>
          <a:xfrm>
            <a:off x="762000" y="6286500"/>
            <a:ext cx="8229600" cy="584775"/>
          </a:xfrm>
          <a:prstGeom prst="rect">
            <a:avLst/>
          </a:prstGeom>
          <a:noFill/>
        </p:spPr>
        <p:txBody>
          <a:bodyPr wrap="square" rtlCol="0">
            <a:spAutoFit/>
          </a:bodyPr>
          <a:lstStyle/>
          <a:p>
            <a:r>
              <a:rPr lang="en-US" sz="1600" b="0" i="0" dirty="0">
                <a:solidFill>
                  <a:srgbClr val="373D3F"/>
                </a:solidFill>
                <a:effectLst/>
              </a:rPr>
              <a:t>Map source: “</a:t>
            </a:r>
            <a:r>
              <a:rPr lang="en-US" sz="1600" b="0" i="0" u="sng" dirty="0">
                <a:solidFill>
                  <a:srgbClr val="0D6B38"/>
                </a:solidFill>
                <a:effectLst/>
                <a:hlinkClick r:id="rId2"/>
              </a:rPr>
              <a:t>Figure 2.15 Global Groups with the Big Three Core Areas of North America, Western Europe, and Eastern Asia</a:t>
            </a:r>
            <a:r>
              <a:rPr lang="en-US" sz="1600" b="0" i="0" dirty="0">
                <a:solidFill>
                  <a:srgbClr val="373D3F"/>
                </a:solidFill>
                <a:effectLst/>
              </a:rPr>
              <a:t>” by Dr. Royal </a:t>
            </a:r>
            <a:r>
              <a:rPr lang="en-US" sz="1600" b="0" i="0" dirty="0" err="1">
                <a:solidFill>
                  <a:srgbClr val="373D3F"/>
                </a:solidFill>
                <a:effectLst/>
              </a:rPr>
              <a:t>Berglee</a:t>
            </a:r>
            <a:r>
              <a:rPr lang="en-US" sz="1600" b="0" i="0" dirty="0">
                <a:solidFill>
                  <a:srgbClr val="373D3F"/>
                </a:solidFill>
                <a:effectLst/>
              </a:rPr>
              <a:t>, CC BY-NC-SA 3.0.</a:t>
            </a:r>
            <a:endParaRPr lang="en-US" sz="1600" dirty="0"/>
          </a:p>
        </p:txBody>
      </p:sp>
      <p:sp>
        <p:nvSpPr>
          <p:cNvPr id="5" name="TextBox 4">
            <a:extLst>
              <a:ext uri="{FF2B5EF4-FFF2-40B4-BE49-F238E27FC236}">
                <a16:creationId xmlns:a16="http://schemas.microsoft.com/office/drawing/2014/main" id="{9B70C241-A3C1-4699-9684-FC4238A7A82C}"/>
              </a:ext>
            </a:extLst>
          </p:cNvPr>
          <p:cNvSpPr txBox="1"/>
          <p:nvPr/>
        </p:nvSpPr>
        <p:spPr>
          <a:xfrm>
            <a:off x="152400" y="309602"/>
            <a:ext cx="8610600" cy="1200329"/>
          </a:xfrm>
          <a:prstGeom prst="rect">
            <a:avLst/>
          </a:prstGeom>
          <a:noFill/>
        </p:spPr>
        <p:txBody>
          <a:bodyPr wrap="square" rtlCol="0">
            <a:spAutoFit/>
          </a:bodyPr>
          <a:lstStyle/>
          <a:p>
            <a:r>
              <a:rPr lang="en-US" dirty="0"/>
              <a:t>States can also join </a:t>
            </a:r>
            <a:r>
              <a:rPr lang="en-US" b="1" dirty="0"/>
              <a:t>supra-national organizations </a:t>
            </a:r>
            <a:r>
              <a:rPr lang="en-US" dirty="0"/>
              <a:t>that reduce barriers between states. The degree of these barrier reductions vary: some only address particular industries, while others like the EU dramatically increase interconnection between member states – allowing movement of goods and people, as well as creating a common currency. </a:t>
            </a:r>
          </a:p>
        </p:txBody>
      </p:sp>
      <p:pic>
        <p:nvPicPr>
          <p:cNvPr id="6" name="Picture 5">
            <a:extLst>
              <a:ext uri="{FF2B5EF4-FFF2-40B4-BE49-F238E27FC236}">
                <a16:creationId xmlns:a16="http://schemas.microsoft.com/office/drawing/2014/main" id="{B8DE805B-0AD8-45BE-B22E-8F1B14BCCE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81329"/>
            <a:ext cx="9144000" cy="4562375"/>
          </a:xfrm>
          <a:prstGeom prst="rect">
            <a:avLst/>
          </a:prstGeom>
        </p:spPr>
      </p:pic>
    </p:spTree>
    <p:extLst>
      <p:ext uri="{BB962C8B-B14F-4D97-AF65-F5344CB8AC3E}">
        <p14:creationId xmlns:p14="http://schemas.microsoft.com/office/powerpoint/2010/main" val="61682853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Geography’s Perspective:</a:t>
            </a:r>
            <a:br>
              <a:rPr lang="en-US" dirty="0"/>
            </a:br>
            <a:r>
              <a:rPr lang="en-US" i="1" dirty="0"/>
              <a:t>Scale and Scope</a:t>
            </a:r>
          </a:p>
        </p:txBody>
      </p:sp>
      <p:sp>
        <p:nvSpPr>
          <p:cNvPr id="3" name="Content Placeholder 2"/>
          <p:cNvSpPr>
            <a:spLocks noGrp="1"/>
          </p:cNvSpPr>
          <p:nvPr>
            <p:ph idx="1"/>
          </p:nvPr>
        </p:nvSpPr>
        <p:spPr/>
        <p:txBody>
          <a:bodyPr/>
          <a:lstStyle/>
          <a:p>
            <a:pPr>
              <a:lnSpc>
                <a:spcPct val="100000"/>
              </a:lnSpc>
              <a:spcBef>
                <a:spcPts val="0"/>
              </a:spcBef>
              <a:spcAft>
                <a:spcPts val="600"/>
              </a:spcAft>
            </a:pPr>
            <a:r>
              <a:rPr lang="en-US" altLang="en-US" b="1" i="1" dirty="0"/>
              <a:t>Scale</a:t>
            </a:r>
            <a:r>
              <a:rPr lang="en-US" altLang="en-US" dirty="0"/>
              <a:t>: map or analytical representation</a:t>
            </a:r>
          </a:p>
          <a:p>
            <a:pPr>
              <a:lnSpc>
                <a:spcPct val="100000"/>
              </a:lnSpc>
              <a:spcBef>
                <a:spcPts val="0"/>
              </a:spcBef>
              <a:spcAft>
                <a:spcPts val="600"/>
              </a:spcAft>
            </a:pPr>
            <a:r>
              <a:rPr lang="en-US" altLang="en-US" dirty="0"/>
              <a:t>Map scale: compares the area and detail on the ground and on the map</a:t>
            </a:r>
          </a:p>
          <a:p>
            <a:pPr>
              <a:lnSpc>
                <a:spcPct val="100000"/>
              </a:lnSpc>
              <a:spcBef>
                <a:spcPts val="0"/>
              </a:spcBef>
              <a:spcAft>
                <a:spcPts val="600"/>
              </a:spcAft>
            </a:pPr>
            <a:r>
              <a:rPr lang="en-US" altLang="en-US" i="1" dirty="0"/>
              <a:t>Operational scale</a:t>
            </a:r>
            <a:r>
              <a:rPr lang="en-US" altLang="en-US" dirty="0"/>
              <a:t>: scale where social or natural processes play out and are investigated at a certain </a:t>
            </a:r>
            <a:r>
              <a:rPr lang="en-US" altLang="en-US" i="1" dirty="0"/>
              <a:t>level of analysis</a:t>
            </a:r>
            <a:endParaRPr lang="en-US" altLang="en-US" dirty="0"/>
          </a:p>
          <a:p>
            <a:endParaRPr lang="en-US" dirty="0"/>
          </a:p>
        </p:txBody>
      </p:sp>
      <p:sp>
        <p:nvSpPr>
          <p:cNvPr id="4" name="Footer Placeholder 3"/>
          <p:cNvSpPr>
            <a:spLocks noGrp="1"/>
          </p:cNvSpPr>
          <p:nvPr>
            <p:ph type="ftr" sz="quarter" idx="11"/>
          </p:nvPr>
        </p:nvSpPr>
        <p:spPr/>
        <p:txBody>
          <a:bodyPr/>
          <a:lstStyle/>
          <a:p>
            <a:r>
              <a:rPr lang="en-US"/>
              <a:t>Copyright © 2017 John Wiley &amp; Sons, Inc. All rights reserved </a:t>
            </a:r>
            <a:endParaRPr lang="en-US" dirty="0"/>
          </a:p>
        </p:txBody>
      </p:sp>
    </p:spTree>
    <p:extLst>
      <p:ext uri="{BB962C8B-B14F-4D97-AF65-F5344CB8AC3E}">
        <p14:creationId xmlns:p14="http://schemas.microsoft.com/office/powerpoint/2010/main" val="72307580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sz="3600" dirty="0"/>
              <a:t>Key Geographic Concepts: Scale</a:t>
            </a:r>
          </a:p>
        </p:txBody>
      </p:sp>
      <p:sp>
        <p:nvSpPr>
          <p:cNvPr id="3" name="Content Placeholder 2"/>
          <p:cNvSpPr>
            <a:spLocks noGrp="1"/>
          </p:cNvSpPr>
          <p:nvPr>
            <p:ph idx="1"/>
          </p:nvPr>
        </p:nvSpPr>
        <p:spPr/>
        <p:txBody>
          <a:bodyPr>
            <a:normAutofit fontScale="92500" lnSpcReduction="20000"/>
          </a:bodyPr>
          <a:lstStyle/>
          <a:p>
            <a:r>
              <a:rPr lang="en-US" dirty="0"/>
              <a:t>Scale</a:t>
            </a:r>
          </a:p>
          <a:p>
            <a:pPr lvl="1"/>
            <a:r>
              <a:rPr lang="en-US" dirty="0"/>
              <a:t>Discursive tool</a:t>
            </a:r>
          </a:p>
          <a:p>
            <a:pPr lvl="1"/>
            <a:r>
              <a:rPr lang="en-US" dirty="0"/>
              <a:t>Levels of analysis</a:t>
            </a:r>
          </a:p>
          <a:p>
            <a:pPr lvl="2"/>
            <a:r>
              <a:rPr lang="en-US" dirty="0"/>
              <a:t>Global</a:t>
            </a:r>
          </a:p>
          <a:p>
            <a:pPr lvl="2"/>
            <a:r>
              <a:rPr lang="en-US" dirty="0"/>
              <a:t>Macro-regional</a:t>
            </a:r>
          </a:p>
          <a:p>
            <a:pPr lvl="2"/>
            <a:r>
              <a:rPr lang="en-US" dirty="0"/>
              <a:t>National</a:t>
            </a:r>
          </a:p>
          <a:p>
            <a:pPr lvl="2"/>
            <a:r>
              <a:rPr lang="en-US" dirty="0"/>
              <a:t>Regional</a:t>
            </a:r>
          </a:p>
          <a:p>
            <a:pPr lvl="2"/>
            <a:r>
              <a:rPr lang="en-US" dirty="0"/>
              <a:t>Local</a:t>
            </a:r>
          </a:p>
          <a:p>
            <a:pPr lvl="2"/>
            <a:r>
              <a:rPr lang="en-US" dirty="0"/>
              <a:t>Lived Places</a:t>
            </a:r>
          </a:p>
          <a:p>
            <a:r>
              <a:rPr lang="en-US" sz="2400" dirty="0"/>
              <a:t>Economic processes are constituted at </a:t>
            </a:r>
            <a:r>
              <a:rPr lang="en-US" sz="2400" i="1" dirty="0"/>
              <a:t>multiple scales simultaneously</a:t>
            </a:r>
          </a:p>
          <a:p>
            <a:r>
              <a:rPr lang="en-US" sz="2400" dirty="0"/>
              <a:t>No scale of analysis is enough to provide comprehensive understanding on its own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6800" y="990600"/>
            <a:ext cx="3733800" cy="3781548"/>
          </a:xfrm>
          <a:prstGeom prst="rect">
            <a:avLst/>
          </a:prstGeom>
        </p:spPr>
      </p:pic>
    </p:spTree>
    <p:extLst>
      <p:ext uri="{BB962C8B-B14F-4D97-AF65-F5344CB8AC3E}">
        <p14:creationId xmlns:p14="http://schemas.microsoft.com/office/powerpoint/2010/main" val="315954648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EBC38D3-43A5-485A-A52D-613D5345F31E}"/>
              </a:ext>
            </a:extLst>
          </p:cNvPr>
          <p:cNvSpPr txBox="1"/>
          <p:nvPr/>
        </p:nvSpPr>
        <p:spPr>
          <a:xfrm>
            <a:off x="152400" y="6400800"/>
            <a:ext cx="3962400" cy="369332"/>
          </a:xfrm>
          <a:prstGeom prst="rect">
            <a:avLst/>
          </a:prstGeom>
          <a:noFill/>
        </p:spPr>
        <p:txBody>
          <a:bodyPr wrap="square" rtlCol="0">
            <a:spAutoFit/>
          </a:bodyPr>
          <a:lstStyle/>
          <a:p>
            <a:r>
              <a:rPr lang="en-US" dirty="0">
                <a:hlinkClick r:id="rId2"/>
              </a:rPr>
              <a:t>Fort Worth Economic Incentive Zones</a:t>
            </a:r>
            <a:r>
              <a:rPr lang="en-US" dirty="0"/>
              <a:t> </a:t>
            </a:r>
          </a:p>
        </p:txBody>
      </p:sp>
      <p:pic>
        <p:nvPicPr>
          <p:cNvPr id="4" name="Picture 3">
            <a:extLst>
              <a:ext uri="{FF2B5EF4-FFF2-40B4-BE49-F238E27FC236}">
                <a16:creationId xmlns:a16="http://schemas.microsoft.com/office/drawing/2014/main" id="{E7EB16E0-8582-463F-B455-432C3CD5EB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71600"/>
            <a:ext cx="9144000" cy="4701739"/>
          </a:xfrm>
          <a:prstGeom prst="rect">
            <a:avLst/>
          </a:prstGeom>
        </p:spPr>
      </p:pic>
      <p:sp>
        <p:nvSpPr>
          <p:cNvPr id="5" name="TextBox 4">
            <a:extLst>
              <a:ext uri="{FF2B5EF4-FFF2-40B4-BE49-F238E27FC236}">
                <a16:creationId xmlns:a16="http://schemas.microsoft.com/office/drawing/2014/main" id="{7A17C8E3-F6B3-4743-B094-F0CAA41FDFB3}"/>
              </a:ext>
            </a:extLst>
          </p:cNvPr>
          <p:cNvSpPr txBox="1"/>
          <p:nvPr/>
        </p:nvSpPr>
        <p:spPr>
          <a:xfrm>
            <a:off x="266700" y="397808"/>
            <a:ext cx="8610600" cy="646331"/>
          </a:xfrm>
          <a:prstGeom prst="rect">
            <a:avLst/>
          </a:prstGeom>
          <a:noFill/>
        </p:spPr>
        <p:txBody>
          <a:bodyPr wrap="square" rtlCol="0">
            <a:spAutoFit/>
          </a:bodyPr>
          <a:lstStyle/>
          <a:p>
            <a:r>
              <a:rPr lang="en-US" dirty="0"/>
              <a:t>Investment zones can be created at multiple scales of territorial control. The map below shows just some of the defined incentive zones within the city of Fort Worth, Texas. </a:t>
            </a:r>
          </a:p>
        </p:txBody>
      </p:sp>
    </p:spTree>
    <p:extLst>
      <p:ext uri="{BB962C8B-B14F-4D97-AF65-F5344CB8AC3E}">
        <p14:creationId xmlns:p14="http://schemas.microsoft.com/office/powerpoint/2010/main" val="4432822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C4371D-503B-49BE-A275-044A53A157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72736"/>
            <a:ext cx="8686800" cy="6712528"/>
          </a:xfrm>
          <a:prstGeom prst="rect">
            <a:avLst/>
          </a:prstGeom>
        </p:spPr>
      </p:pic>
    </p:spTree>
    <p:extLst>
      <p:ext uri="{BB962C8B-B14F-4D97-AF65-F5344CB8AC3E}">
        <p14:creationId xmlns:p14="http://schemas.microsoft.com/office/powerpoint/2010/main" val="408750528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0B3C3-BC46-46C1-AFA6-86C05613101D}"/>
              </a:ext>
            </a:extLst>
          </p:cNvPr>
          <p:cNvSpPr>
            <a:spLocks noGrp="1"/>
          </p:cNvSpPr>
          <p:nvPr>
            <p:ph type="title"/>
          </p:nvPr>
        </p:nvSpPr>
        <p:spPr>
          <a:xfrm>
            <a:off x="914400" y="20633"/>
            <a:ext cx="7772400" cy="914400"/>
          </a:xfrm>
        </p:spPr>
        <p:txBody>
          <a:bodyPr/>
          <a:lstStyle/>
          <a:p>
            <a:pPr algn="ctr"/>
            <a:r>
              <a:rPr lang="en-US" sz="3600" dirty="0"/>
              <a:t>Government Spending/Debt</a:t>
            </a:r>
          </a:p>
        </p:txBody>
      </p:sp>
      <p:sp>
        <p:nvSpPr>
          <p:cNvPr id="3" name="TextBox 2">
            <a:extLst>
              <a:ext uri="{FF2B5EF4-FFF2-40B4-BE49-F238E27FC236}">
                <a16:creationId xmlns:a16="http://schemas.microsoft.com/office/drawing/2014/main" id="{F8481E11-E87E-40FE-B4AC-9C82D3FADFC7}"/>
              </a:ext>
            </a:extLst>
          </p:cNvPr>
          <p:cNvSpPr txBox="1"/>
          <p:nvPr/>
        </p:nvSpPr>
        <p:spPr>
          <a:xfrm>
            <a:off x="533400" y="6324600"/>
            <a:ext cx="3200400" cy="369332"/>
          </a:xfrm>
          <a:prstGeom prst="rect">
            <a:avLst/>
          </a:prstGeom>
          <a:noFill/>
        </p:spPr>
        <p:txBody>
          <a:bodyPr wrap="square" rtlCol="0">
            <a:spAutoFit/>
          </a:bodyPr>
          <a:lstStyle/>
          <a:p>
            <a:r>
              <a:rPr lang="en-US" dirty="0">
                <a:hlinkClick r:id="rId2"/>
              </a:rPr>
              <a:t>Global Government Debt Map</a:t>
            </a:r>
            <a:r>
              <a:rPr lang="en-US" dirty="0"/>
              <a:t> </a:t>
            </a:r>
          </a:p>
        </p:txBody>
      </p:sp>
      <p:pic>
        <p:nvPicPr>
          <p:cNvPr id="5" name="Picture 4">
            <a:extLst>
              <a:ext uri="{FF2B5EF4-FFF2-40B4-BE49-F238E27FC236}">
                <a16:creationId xmlns:a16="http://schemas.microsoft.com/office/drawing/2014/main" id="{40E48DE9-3184-4C28-B12B-4CB0CA976E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020" y="585390"/>
            <a:ext cx="8849960" cy="5687219"/>
          </a:xfrm>
          <a:prstGeom prst="rect">
            <a:avLst/>
          </a:prstGeom>
        </p:spPr>
      </p:pic>
      <p:sp>
        <p:nvSpPr>
          <p:cNvPr id="6" name="TextBox 5">
            <a:extLst>
              <a:ext uri="{FF2B5EF4-FFF2-40B4-BE49-F238E27FC236}">
                <a16:creationId xmlns:a16="http://schemas.microsoft.com/office/drawing/2014/main" id="{9AF45A4B-D30C-4979-86E8-97173AAC9E3D}"/>
              </a:ext>
            </a:extLst>
          </p:cNvPr>
          <p:cNvSpPr txBox="1"/>
          <p:nvPr/>
        </p:nvSpPr>
        <p:spPr>
          <a:xfrm>
            <a:off x="4572000" y="6216151"/>
            <a:ext cx="4419600" cy="646331"/>
          </a:xfrm>
          <a:prstGeom prst="rect">
            <a:avLst/>
          </a:prstGeom>
          <a:noFill/>
        </p:spPr>
        <p:txBody>
          <a:bodyPr wrap="square" rtlCol="0">
            <a:spAutoFit/>
          </a:bodyPr>
          <a:lstStyle/>
          <a:p>
            <a:r>
              <a:rPr lang="en-US" dirty="0">
                <a:hlinkClick r:id="rId4"/>
              </a:rPr>
              <a:t>When does federal government debt reach unsustainable levels - Wharton School</a:t>
            </a:r>
            <a:r>
              <a:rPr lang="en-US" dirty="0"/>
              <a:t> </a:t>
            </a:r>
          </a:p>
        </p:txBody>
      </p:sp>
    </p:spTree>
    <p:extLst>
      <p:ext uri="{BB962C8B-B14F-4D97-AF65-F5344CB8AC3E}">
        <p14:creationId xmlns:p14="http://schemas.microsoft.com/office/powerpoint/2010/main" val="166614902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0B3C3-BC46-46C1-AFA6-86C05613101D}"/>
              </a:ext>
            </a:extLst>
          </p:cNvPr>
          <p:cNvSpPr>
            <a:spLocks noGrp="1"/>
          </p:cNvSpPr>
          <p:nvPr>
            <p:ph type="title"/>
          </p:nvPr>
        </p:nvSpPr>
        <p:spPr>
          <a:xfrm>
            <a:off x="914400" y="20633"/>
            <a:ext cx="7772400" cy="914400"/>
          </a:xfrm>
        </p:spPr>
        <p:txBody>
          <a:bodyPr/>
          <a:lstStyle/>
          <a:p>
            <a:pPr algn="ctr"/>
            <a:r>
              <a:rPr lang="en-US" sz="3600" dirty="0"/>
              <a:t>Government Spending/Debt</a:t>
            </a:r>
          </a:p>
        </p:txBody>
      </p:sp>
      <p:sp>
        <p:nvSpPr>
          <p:cNvPr id="3" name="TextBox 2">
            <a:extLst>
              <a:ext uri="{FF2B5EF4-FFF2-40B4-BE49-F238E27FC236}">
                <a16:creationId xmlns:a16="http://schemas.microsoft.com/office/drawing/2014/main" id="{F8481E11-E87E-40FE-B4AC-9C82D3FADFC7}"/>
              </a:ext>
            </a:extLst>
          </p:cNvPr>
          <p:cNvSpPr txBox="1"/>
          <p:nvPr/>
        </p:nvSpPr>
        <p:spPr>
          <a:xfrm>
            <a:off x="609600" y="6186100"/>
            <a:ext cx="3200400" cy="369332"/>
          </a:xfrm>
          <a:prstGeom prst="rect">
            <a:avLst/>
          </a:prstGeom>
          <a:noFill/>
        </p:spPr>
        <p:txBody>
          <a:bodyPr wrap="square" rtlCol="0">
            <a:spAutoFit/>
          </a:bodyPr>
          <a:lstStyle/>
          <a:p>
            <a:r>
              <a:rPr lang="en-US" dirty="0">
                <a:hlinkClick r:id="rId2"/>
              </a:rPr>
              <a:t>Global Government Debt Map</a:t>
            </a:r>
            <a:r>
              <a:rPr lang="en-US" dirty="0"/>
              <a:t> </a:t>
            </a:r>
          </a:p>
        </p:txBody>
      </p:sp>
      <p:pic>
        <p:nvPicPr>
          <p:cNvPr id="6" name="Picture 5">
            <a:extLst>
              <a:ext uri="{FF2B5EF4-FFF2-40B4-BE49-F238E27FC236}">
                <a16:creationId xmlns:a16="http://schemas.microsoft.com/office/drawing/2014/main" id="{D065CED5-9525-4BE9-B9FA-ED3AE386FB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22975"/>
            <a:ext cx="9144000" cy="4212050"/>
          </a:xfrm>
          <a:prstGeom prst="rect">
            <a:avLst/>
          </a:prstGeom>
        </p:spPr>
      </p:pic>
      <p:sp>
        <p:nvSpPr>
          <p:cNvPr id="7" name="TextBox 6">
            <a:extLst>
              <a:ext uri="{FF2B5EF4-FFF2-40B4-BE49-F238E27FC236}">
                <a16:creationId xmlns:a16="http://schemas.microsoft.com/office/drawing/2014/main" id="{09D361BA-92C8-451F-99FF-DE907E2B3B94}"/>
              </a:ext>
            </a:extLst>
          </p:cNvPr>
          <p:cNvSpPr txBox="1"/>
          <p:nvPr/>
        </p:nvSpPr>
        <p:spPr>
          <a:xfrm>
            <a:off x="4724400" y="6047601"/>
            <a:ext cx="4419600" cy="646331"/>
          </a:xfrm>
          <a:prstGeom prst="rect">
            <a:avLst/>
          </a:prstGeom>
          <a:noFill/>
        </p:spPr>
        <p:txBody>
          <a:bodyPr wrap="square" rtlCol="0">
            <a:spAutoFit/>
          </a:bodyPr>
          <a:lstStyle/>
          <a:p>
            <a:r>
              <a:rPr lang="en-US" dirty="0">
                <a:hlinkClick r:id="rId4"/>
              </a:rPr>
              <a:t>When does federal government debt reach unsustainable levels - Wharton School</a:t>
            </a:r>
            <a:r>
              <a:rPr lang="en-US" dirty="0"/>
              <a:t> </a:t>
            </a:r>
          </a:p>
        </p:txBody>
      </p:sp>
    </p:spTree>
    <p:extLst>
      <p:ext uri="{BB962C8B-B14F-4D97-AF65-F5344CB8AC3E}">
        <p14:creationId xmlns:p14="http://schemas.microsoft.com/office/powerpoint/2010/main" val="415545768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1BCD584-0030-471A-ACB1-547AD9BB6953}"/>
              </a:ext>
            </a:extLst>
          </p:cNvPr>
          <p:cNvSpPr txBox="1"/>
          <p:nvPr/>
        </p:nvSpPr>
        <p:spPr>
          <a:xfrm>
            <a:off x="609600" y="6400800"/>
            <a:ext cx="2667000" cy="369332"/>
          </a:xfrm>
          <a:prstGeom prst="rect">
            <a:avLst/>
          </a:prstGeom>
          <a:noFill/>
        </p:spPr>
        <p:txBody>
          <a:bodyPr wrap="square" rtlCol="0">
            <a:spAutoFit/>
          </a:bodyPr>
          <a:lstStyle/>
          <a:p>
            <a:r>
              <a:rPr lang="en-US" dirty="0">
                <a:hlinkClick r:id="rId2"/>
              </a:rPr>
              <a:t>Informal Economy Map</a:t>
            </a:r>
            <a:r>
              <a:rPr lang="en-US" dirty="0"/>
              <a:t> </a:t>
            </a:r>
          </a:p>
        </p:txBody>
      </p:sp>
      <p:pic>
        <p:nvPicPr>
          <p:cNvPr id="5" name="Picture 4">
            <a:extLst>
              <a:ext uri="{FF2B5EF4-FFF2-40B4-BE49-F238E27FC236}">
                <a16:creationId xmlns:a16="http://schemas.microsoft.com/office/drawing/2014/main" id="{82B41D5E-4FA7-4407-8B89-3E4EF4DE90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0"/>
            <a:ext cx="6400800" cy="6400800"/>
          </a:xfrm>
          <a:prstGeom prst="rect">
            <a:avLst/>
          </a:prstGeom>
        </p:spPr>
      </p:pic>
    </p:spTree>
    <p:extLst>
      <p:ext uri="{BB962C8B-B14F-4D97-AF65-F5344CB8AC3E}">
        <p14:creationId xmlns:p14="http://schemas.microsoft.com/office/powerpoint/2010/main" val="233896724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913376-1D0E-4BFE-92D4-5FF2476F45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69660" y="0"/>
            <a:ext cx="5604681" cy="5867400"/>
          </a:xfrm>
          <a:prstGeom prst="rect">
            <a:avLst/>
          </a:prstGeom>
        </p:spPr>
      </p:pic>
      <p:sp>
        <p:nvSpPr>
          <p:cNvPr id="4" name="TextBox 3">
            <a:extLst>
              <a:ext uri="{FF2B5EF4-FFF2-40B4-BE49-F238E27FC236}">
                <a16:creationId xmlns:a16="http://schemas.microsoft.com/office/drawing/2014/main" id="{CCDEDFC4-0A79-40B7-8E84-A95D8892EE0B}"/>
              </a:ext>
            </a:extLst>
          </p:cNvPr>
          <p:cNvSpPr txBox="1"/>
          <p:nvPr/>
        </p:nvSpPr>
        <p:spPr>
          <a:xfrm>
            <a:off x="76200" y="5867400"/>
            <a:ext cx="9143999" cy="954107"/>
          </a:xfrm>
          <a:prstGeom prst="rect">
            <a:avLst/>
          </a:prstGeom>
          <a:noFill/>
        </p:spPr>
        <p:txBody>
          <a:bodyPr wrap="square" rtlCol="0">
            <a:spAutoFit/>
          </a:bodyPr>
          <a:lstStyle/>
          <a:p>
            <a:r>
              <a:rPr lang="en-US" sz="1400" b="0" i="0" dirty="0">
                <a:effectLst/>
                <a:latin typeface="Verdana" panose="020B0604030504040204" pitchFamily="34" charset="0"/>
              </a:rPr>
              <a:t>Map by Evan </a:t>
            </a:r>
            <a:r>
              <a:rPr lang="en-US" sz="1400" b="0" i="0" dirty="0" err="1">
                <a:effectLst/>
                <a:latin typeface="Verdana" panose="020B0604030504040204" pitchFamily="34" charset="0"/>
              </a:rPr>
              <a:t>Centanni</a:t>
            </a:r>
            <a:r>
              <a:rPr lang="en-US" sz="1400" b="0" i="0" dirty="0">
                <a:effectLst/>
                <a:latin typeface="Verdana" panose="020B0604030504040204" pitchFamily="34" charset="0"/>
              </a:rPr>
              <a:t> and </a:t>
            </a:r>
            <a:r>
              <a:rPr lang="en-US" sz="1400" b="0" i="0" dirty="0" err="1">
                <a:effectLst/>
                <a:latin typeface="Verdana" panose="020B0604030504040204" pitchFamily="34" charset="0"/>
              </a:rPr>
              <a:t>Djordje</a:t>
            </a:r>
            <a:r>
              <a:rPr lang="en-US" sz="1400" b="0" i="0" dirty="0">
                <a:effectLst/>
                <a:latin typeface="Verdana" panose="020B0604030504040204" pitchFamily="34" charset="0"/>
              </a:rPr>
              <a:t> </a:t>
            </a:r>
            <a:r>
              <a:rPr lang="en-US" sz="1400" b="0" i="0" dirty="0" err="1">
                <a:effectLst/>
                <a:latin typeface="Verdana" panose="020B0604030504040204" pitchFamily="34" charset="0"/>
              </a:rPr>
              <a:t>Djukic</a:t>
            </a:r>
            <a:r>
              <a:rPr lang="en-US" sz="1400" b="0" i="0" dirty="0">
                <a:effectLst/>
                <a:latin typeface="Verdana" panose="020B0604030504040204" pitchFamily="34" charset="0"/>
              </a:rPr>
              <a:t>, starting from base map by Koen Adams of </a:t>
            </a:r>
            <a:r>
              <a:rPr lang="en-US" sz="1400" b="0" i="0" u="none" strike="noStrike" dirty="0">
                <a:effectLst/>
                <a:latin typeface="Verdana" panose="020B0604030504040204" pitchFamily="34" charset="0"/>
                <a:hlinkClick r:id="rId3">
                  <a:extLst>
                    <a:ext uri="{A12FA001-AC4F-418D-AE19-62706E023703}">
                      <ahyp:hlinkClr xmlns:ahyp="http://schemas.microsoft.com/office/drawing/2018/hyperlinkcolor" val="tx"/>
                    </a:ext>
                  </a:extLst>
                </a:hlinkClick>
              </a:rPr>
              <a:t>onestopmap.com</a:t>
            </a:r>
            <a:r>
              <a:rPr lang="en-US" sz="1400" b="0" i="0" dirty="0">
                <a:effectLst/>
                <a:latin typeface="Verdana" panose="020B0604030504040204" pitchFamily="34" charset="0"/>
              </a:rPr>
              <a:t>. "Neutral Joint Force" has been redefined to exclude Darfuri former rebel groups who have joined the fight against the RSF, now subsumed under "Govt./SAF &amp; allies". See below for a detailed accounting of which groups are included in each territorial control category.  </a:t>
            </a:r>
            <a:endParaRPr lang="en-US" sz="1400" dirty="0"/>
          </a:p>
        </p:txBody>
      </p:sp>
      <p:sp>
        <p:nvSpPr>
          <p:cNvPr id="5" name="TextBox 4">
            <a:extLst>
              <a:ext uri="{FF2B5EF4-FFF2-40B4-BE49-F238E27FC236}">
                <a16:creationId xmlns:a16="http://schemas.microsoft.com/office/drawing/2014/main" id="{874E3DF3-46E2-48D9-88D4-A232113D7F22}"/>
              </a:ext>
            </a:extLst>
          </p:cNvPr>
          <p:cNvSpPr txBox="1"/>
          <p:nvPr/>
        </p:nvSpPr>
        <p:spPr>
          <a:xfrm>
            <a:off x="457200" y="5334000"/>
            <a:ext cx="1143000" cy="369332"/>
          </a:xfrm>
          <a:prstGeom prst="rect">
            <a:avLst/>
          </a:prstGeom>
          <a:noFill/>
        </p:spPr>
        <p:txBody>
          <a:bodyPr wrap="square" rtlCol="0">
            <a:spAutoFit/>
          </a:bodyPr>
          <a:lstStyle/>
          <a:p>
            <a:r>
              <a:rPr lang="en-US" dirty="0">
                <a:hlinkClick r:id="rId4"/>
              </a:rPr>
              <a:t>Source</a:t>
            </a:r>
            <a:r>
              <a:rPr lang="en-US" dirty="0"/>
              <a:t> </a:t>
            </a:r>
          </a:p>
        </p:txBody>
      </p:sp>
    </p:spTree>
    <p:extLst>
      <p:ext uri="{BB962C8B-B14F-4D97-AF65-F5344CB8AC3E}">
        <p14:creationId xmlns:p14="http://schemas.microsoft.com/office/powerpoint/2010/main" val="98206203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7745B74-560A-4722-853D-81DA9BE9272A}"/>
              </a:ext>
            </a:extLst>
          </p:cNvPr>
          <p:cNvPicPr>
            <a:picLocks noChangeAspect="1"/>
          </p:cNvPicPr>
          <p:nvPr/>
        </p:nvPicPr>
        <p:blipFill>
          <a:blip r:embed="rId2"/>
          <a:stretch>
            <a:fillRect/>
          </a:stretch>
        </p:blipFill>
        <p:spPr>
          <a:xfrm>
            <a:off x="240632" y="342900"/>
            <a:ext cx="8662736" cy="6172200"/>
          </a:xfrm>
          <a:prstGeom prst="rect">
            <a:avLst/>
          </a:prstGeom>
        </p:spPr>
      </p:pic>
    </p:spTree>
    <p:extLst>
      <p:ext uri="{BB962C8B-B14F-4D97-AF65-F5344CB8AC3E}">
        <p14:creationId xmlns:p14="http://schemas.microsoft.com/office/powerpoint/2010/main" val="287260112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7B9D8BC-6840-41E1-8E75-323DA795A5FA}"/>
              </a:ext>
            </a:extLst>
          </p:cNvPr>
          <p:cNvSpPr txBox="1"/>
          <p:nvPr/>
        </p:nvSpPr>
        <p:spPr>
          <a:xfrm>
            <a:off x="609600" y="6400800"/>
            <a:ext cx="4876800" cy="369332"/>
          </a:xfrm>
          <a:prstGeom prst="rect">
            <a:avLst/>
          </a:prstGeom>
          <a:noFill/>
        </p:spPr>
        <p:txBody>
          <a:bodyPr wrap="square" rtlCol="0">
            <a:spAutoFit/>
          </a:bodyPr>
          <a:lstStyle/>
          <a:p>
            <a:r>
              <a:rPr lang="en-US" dirty="0">
                <a:hlinkClick r:id="rId2"/>
              </a:rPr>
              <a:t>Mexican Cartels Moving into Oil Industry - 2018</a:t>
            </a:r>
            <a:r>
              <a:rPr lang="en-US" dirty="0"/>
              <a:t> </a:t>
            </a:r>
          </a:p>
        </p:txBody>
      </p:sp>
      <p:pic>
        <p:nvPicPr>
          <p:cNvPr id="4" name="Picture 3">
            <a:extLst>
              <a:ext uri="{FF2B5EF4-FFF2-40B4-BE49-F238E27FC236}">
                <a16:creationId xmlns:a16="http://schemas.microsoft.com/office/drawing/2014/main" id="{2E533F9D-D733-4D4A-8C57-8DBC7F49C5A7}"/>
              </a:ext>
            </a:extLst>
          </p:cNvPr>
          <p:cNvPicPr>
            <a:picLocks noChangeAspect="1"/>
          </p:cNvPicPr>
          <p:nvPr/>
        </p:nvPicPr>
        <p:blipFill>
          <a:blip r:embed="rId3"/>
          <a:stretch>
            <a:fillRect/>
          </a:stretch>
        </p:blipFill>
        <p:spPr>
          <a:xfrm>
            <a:off x="571500" y="207747"/>
            <a:ext cx="8001000" cy="6157194"/>
          </a:xfrm>
          <a:prstGeom prst="rect">
            <a:avLst/>
          </a:prstGeom>
        </p:spPr>
      </p:pic>
    </p:spTree>
    <p:extLst>
      <p:ext uri="{BB962C8B-B14F-4D97-AF65-F5344CB8AC3E}">
        <p14:creationId xmlns:p14="http://schemas.microsoft.com/office/powerpoint/2010/main" val="390844894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1BE391-F099-4513-A8C8-D594B1A79BC0}"/>
              </a:ext>
            </a:extLst>
          </p:cNvPr>
          <p:cNvSpPr txBox="1"/>
          <p:nvPr/>
        </p:nvSpPr>
        <p:spPr>
          <a:xfrm>
            <a:off x="152400" y="6298766"/>
            <a:ext cx="2667000" cy="369332"/>
          </a:xfrm>
          <a:prstGeom prst="rect">
            <a:avLst/>
          </a:prstGeom>
          <a:noFill/>
        </p:spPr>
        <p:txBody>
          <a:bodyPr wrap="square" rtlCol="0">
            <a:spAutoFit/>
          </a:bodyPr>
          <a:lstStyle/>
          <a:p>
            <a:r>
              <a:rPr lang="en-US" dirty="0">
                <a:hlinkClick r:id="rId2"/>
              </a:rPr>
              <a:t>NYC Neighborhoods Map</a:t>
            </a:r>
            <a:r>
              <a:rPr lang="en-US" dirty="0"/>
              <a:t> </a:t>
            </a:r>
          </a:p>
        </p:txBody>
      </p:sp>
      <p:pic>
        <p:nvPicPr>
          <p:cNvPr id="4" name="Picture 3">
            <a:extLst>
              <a:ext uri="{FF2B5EF4-FFF2-40B4-BE49-F238E27FC236}">
                <a16:creationId xmlns:a16="http://schemas.microsoft.com/office/drawing/2014/main" id="{15121158-D464-47EF-BE00-C153FBB61E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49301"/>
            <a:ext cx="9144000" cy="4325059"/>
          </a:xfrm>
          <a:prstGeom prst="rect">
            <a:avLst/>
          </a:prstGeom>
        </p:spPr>
      </p:pic>
      <p:sp>
        <p:nvSpPr>
          <p:cNvPr id="5" name="TextBox 4">
            <a:extLst>
              <a:ext uri="{FF2B5EF4-FFF2-40B4-BE49-F238E27FC236}">
                <a16:creationId xmlns:a16="http://schemas.microsoft.com/office/drawing/2014/main" id="{F1B9027E-2F3F-44CA-8136-60E177A9081D}"/>
              </a:ext>
            </a:extLst>
          </p:cNvPr>
          <p:cNvSpPr txBox="1"/>
          <p:nvPr/>
        </p:nvSpPr>
        <p:spPr>
          <a:xfrm>
            <a:off x="266700" y="189902"/>
            <a:ext cx="8610600" cy="1477328"/>
          </a:xfrm>
          <a:prstGeom prst="rect">
            <a:avLst/>
          </a:prstGeom>
          <a:noFill/>
        </p:spPr>
        <p:txBody>
          <a:bodyPr wrap="square" rtlCol="0">
            <a:spAutoFit/>
          </a:bodyPr>
          <a:lstStyle/>
          <a:p>
            <a:r>
              <a:rPr lang="en-US" dirty="0"/>
              <a:t>Non-state actors can also exert territorial control in ways that have profound effects on economic activities. The map below shows neighborhoods in New York City. Neighborhood organizations have driven tremendous changes in urban housing markets across the United States through organized opposition to new/multifamily housing proposals.   </a:t>
            </a:r>
          </a:p>
        </p:txBody>
      </p:sp>
      <p:sp>
        <p:nvSpPr>
          <p:cNvPr id="3" name="TextBox 2">
            <a:extLst>
              <a:ext uri="{FF2B5EF4-FFF2-40B4-BE49-F238E27FC236}">
                <a16:creationId xmlns:a16="http://schemas.microsoft.com/office/drawing/2014/main" id="{2FB92244-20F4-4F06-BECB-1FC8117981DC}"/>
              </a:ext>
            </a:extLst>
          </p:cNvPr>
          <p:cNvSpPr txBox="1"/>
          <p:nvPr/>
        </p:nvSpPr>
        <p:spPr>
          <a:xfrm>
            <a:off x="6248400" y="6163029"/>
            <a:ext cx="2743200" cy="646331"/>
          </a:xfrm>
          <a:prstGeom prst="rect">
            <a:avLst/>
          </a:prstGeom>
          <a:noFill/>
        </p:spPr>
        <p:txBody>
          <a:bodyPr wrap="square" rtlCol="0">
            <a:spAutoFit/>
          </a:bodyPr>
          <a:lstStyle/>
          <a:p>
            <a:r>
              <a:rPr lang="en-US" dirty="0">
                <a:hlinkClick r:id="rId4"/>
              </a:rPr>
              <a:t>Not-just NIMBYism to blame for housing crisis</a:t>
            </a:r>
            <a:r>
              <a:rPr lang="en-US" dirty="0"/>
              <a:t> </a:t>
            </a:r>
          </a:p>
        </p:txBody>
      </p:sp>
      <p:sp>
        <p:nvSpPr>
          <p:cNvPr id="6" name="TextBox 5">
            <a:extLst>
              <a:ext uri="{FF2B5EF4-FFF2-40B4-BE49-F238E27FC236}">
                <a16:creationId xmlns:a16="http://schemas.microsoft.com/office/drawing/2014/main" id="{6CCAD55D-3040-432E-876B-9398B2D09B2C}"/>
              </a:ext>
            </a:extLst>
          </p:cNvPr>
          <p:cNvSpPr txBox="1"/>
          <p:nvPr/>
        </p:nvSpPr>
        <p:spPr>
          <a:xfrm>
            <a:off x="3003176" y="5969671"/>
            <a:ext cx="3124200" cy="923330"/>
          </a:xfrm>
          <a:prstGeom prst="rect">
            <a:avLst/>
          </a:prstGeom>
          <a:noFill/>
        </p:spPr>
        <p:txBody>
          <a:bodyPr wrap="square" rtlCol="0">
            <a:spAutoFit/>
          </a:bodyPr>
          <a:lstStyle/>
          <a:p>
            <a:r>
              <a:rPr lang="en-US" dirty="0">
                <a:hlinkClick r:id="rId5"/>
              </a:rPr>
              <a:t>Excluded: How snob zoning, NIMBYism, and Class Bias Build the Walls We Don't See</a:t>
            </a:r>
            <a:r>
              <a:rPr lang="en-US" dirty="0"/>
              <a:t> </a:t>
            </a:r>
          </a:p>
        </p:txBody>
      </p:sp>
    </p:spTree>
    <p:extLst>
      <p:ext uri="{BB962C8B-B14F-4D97-AF65-F5344CB8AC3E}">
        <p14:creationId xmlns:p14="http://schemas.microsoft.com/office/powerpoint/2010/main" val="64353566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53D286-68DE-4111-B233-43FFD31B1F88}"/>
              </a:ext>
            </a:extLst>
          </p:cNvPr>
          <p:cNvSpPr>
            <a:spLocks noGrp="1"/>
          </p:cNvSpPr>
          <p:nvPr>
            <p:ph type="body" idx="1"/>
          </p:nvPr>
        </p:nvSpPr>
        <p:spPr/>
        <p:txBody>
          <a:bodyPr/>
          <a:lstStyle/>
          <a:p>
            <a:endParaRPr lang="en-US"/>
          </a:p>
        </p:txBody>
      </p:sp>
      <p:sp>
        <p:nvSpPr>
          <p:cNvPr id="3" name="Title 2">
            <a:extLst>
              <a:ext uri="{FF2B5EF4-FFF2-40B4-BE49-F238E27FC236}">
                <a16:creationId xmlns:a16="http://schemas.microsoft.com/office/drawing/2014/main" id="{ED0826E2-1540-44D8-A2D2-CCEBC737DFFD}"/>
              </a:ext>
            </a:extLst>
          </p:cNvPr>
          <p:cNvSpPr>
            <a:spLocks noGrp="1"/>
          </p:cNvSpPr>
          <p:nvPr>
            <p:ph type="title"/>
          </p:nvPr>
        </p:nvSpPr>
        <p:spPr/>
        <p:txBody>
          <a:bodyPr/>
          <a:lstStyle/>
          <a:p>
            <a:r>
              <a:rPr lang="en-US" dirty="0"/>
              <a:t>Up next: What is “the Economy”?</a:t>
            </a:r>
          </a:p>
        </p:txBody>
      </p:sp>
    </p:spTree>
    <p:extLst>
      <p:ext uri="{BB962C8B-B14F-4D97-AF65-F5344CB8AC3E}">
        <p14:creationId xmlns:p14="http://schemas.microsoft.com/office/powerpoint/2010/main" val="36049712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C435EC2-2B51-4015-AA6A-7A66157700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72736"/>
            <a:ext cx="8686800" cy="6712528"/>
          </a:xfrm>
          <a:prstGeom prst="rect">
            <a:avLst/>
          </a:prstGeom>
        </p:spPr>
      </p:pic>
    </p:spTree>
    <p:extLst>
      <p:ext uri="{BB962C8B-B14F-4D97-AF65-F5344CB8AC3E}">
        <p14:creationId xmlns:p14="http://schemas.microsoft.com/office/powerpoint/2010/main" val="3102387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D6DCCA-6A9F-4514-BA13-5A6DCE0137CE}"/>
              </a:ext>
            </a:extLst>
          </p:cNvPr>
          <p:cNvPicPr>
            <a:picLocks noChangeAspect="1"/>
          </p:cNvPicPr>
          <p:nvPr/>
        </p:nvPicPr>
        <p:blipFill>
          <a:blip r:embed="rId3"/>
          <a:stretch>
            <a:fillRect/>
          </a:stretch>
        </p:blipFill>
        <p:spPr>
          <a:xfrm>
            <a:off x="398295" y="857250"/>
            <a:ext cx="8347411" cy="4747628"/>
          </a:xfrm>
          <a:prstGeom prst="rect">
            <a:avLst/>
          </a:prstGeom>
        </p:spPr>
      </p:pic>
      <p:sp>
        <p:nvSpPr>
          <p:cNvPr id="3" name="TextBox 2">
            <a:extLst>
              <a:ext uri="{FF2B5EF4-FFF2-40B4-BE49-F238E27FC236}">
                <a16:creationId xmlns:a16="http://schemas.microsoft.com/office/drawing/2014/main" id="{08B5C0B4-66B0-4CB5-AEA5-DBA5F59E4E03}"/>
              </a:ext>
            </a:extLst>
          </p:cNvPr>
          <p:cNvSpPr txBox="1"/>
          <p:nvPr/>
        </p:nvSpPr>
        <p:spPr>
          <a:xfrm>
            <a:off x="398295" y="5604877"/>
            <a:ext cx="8347411" cy="507831"/>
          </a:xfrm>
          <a:prstGeom prst="rect">
            <a:avLst/>
          </a:prstGeom>
          <a:noFill/>
        </p:spPr>
        <p:txBody>
          <a:bodyPr wrap="square" rtlCol="0">
            <a:spAutoFit/>
          </a:bodyPr>
          <a:lstStyle/>
          <a:p>
            <a:r>
              <a:rPr lang="en-US" sz="1350" dirty="0"/>
              <a:t>Empirically-derived customer distance-decay functions for the state of Texas, 2022. (Data: </a:t>
            </a:r>
            <a:r>
              <a:rPr lang="en-US" sz="1350" dirty="0" err="1"/>
              <a:t>Safegraph</a:t>
            </a:r>
            <a:r>
              <a:rPr lang="en-US" sz="1350" dirty="0"/>
              <a:t> Patterns, 2022). </a:t>
            </a:r>
          </a:p>
        </p:txBody>
      </p:sp>
    </p:spTree>
    <p:extLst>
      <p:ext uri="{BB962C8B-B14F-4D97-AF65-F5344CB8AC3E}">
        <p14:creationId xmlns:p14="http://schemas.microsoft.com/office/powerpoint/2010/main" val="60212827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tr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10255</TotalTime>
  <Words>1941</Words>
  <Application>Microsoft Office PowerPoint</Application>
  <PresentationFormat>On-screen Show (4:3)</PresentationFormat>
  <Paragraphs>187</Paragraphs>
  <Slides>77</Slides>
  <Notes>10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77</vt:i4>
      </vt:variant>
    </vt:vector>
  </HeadingPairs>
  <TitlesOfParts>
    <vt:vector size="88" baseType="lpstr">
      <vt:lpstr>Arial</vt:lpstr>
      <vt:lpstr>Calibri</vt:lpstr>
      <vt:lpstr>Californian FB</vt:lpstr>
      <vt:lpstr>Consolas</vt:lpstr>
      <vt:lpstr>Corbel</vt:lpstr>
      <vt:lpstr>Times New Roman</vt:lpstr>
      <vt:lpstr>Verdana</vt:lpstr>
      <vt:lpstr>Wingdings</vt:lpstr>
      <vt:lpstr>Wingdings 2</vt:lpstr>
      <vt:lpstr>Wingdings 3</vt:lpstr>
      <vt:lpstr>Metro</vt:lpstr>
      <vt:lpstr>Geographical Approach  to the Economy</vt:lpstr>
      <vt:lpstr>PowerPoint Presentation</vt:lpstr>
      <vt:lpstr>1.1 How do we think spatially?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Geographic Perspective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Up next:  The Four Pillars of Spatial Thinking</vt:lpstr>
      <vt:lpstr>1.2 The Four Pillars of Spatial Thinking</vt:lpstr>
      <vt:lpstr>Key concepts of cultural and physical geography: Place</vt:lpstr>
      <vt:lpstr>PowerPoint Presentation</vt:lpstr>
      <vt:lpstr>PowerPoint Presentation</vt:lpstr>
      <vt:lpstr>PowerPoint Presentation</vt:lpstr>
      <vt:lpstr>PowerPoint Presentation</vt:lpstr>
      <vt:lpstr>Population Dynamics</vt:lpstr>
      <vt:lpstr>Fairmount, Fort Worth, TX</vt:lpstr>
      <vt:lpstr>Downtown, Fort Worth, TX</vt:lpstr>
      <vt:lpstr>Mistletoe Heights /Medical District, Fort Worth, TX</vt:lpstr>
      <vt:lpstr>Overton Park/Foster Park,  Fort Worth, TX</vt:lpstr>
      <vt:lpstr>TCU – West Campus</vt:lpstr>
      <vt:lpstr>PowerPoint Presentation</vt:lpstr>
      <vt:lpstr>PowerPoint Presentation</vt:lpstr>
      <vt:lpstr>PowerPoint Presentation</vt:lpstr>
      <vt:lpstr>PowerPoint Presentation</vt:lpstr>
      <vt:lpstr>PowerPoint Presentation</vt:lpstr>
      <vt:lpstr>Power of Places</vt:lpstr>
      <vt:lpstr>PowerPoint Presentation</vt:lpstr>
      <vt:lpstr>PowerPoint Presentation</vt:lpstr>
      <vt:lpstr>Global Sense of Place</vt:lpstr>
      <vt:lpstr>PowerPoint Presentation</vt:lpstr>
      <vt:lpstr>PowerPoint Presentation</vt:lpstr>
      <vt:lpstr>Key concepts of cultural and physical geography: Place &amp; Networks</vt:lpstr>
      <vt:lpstr>PowerPoint Presentation</vt:lpstr>
      <vt:lpstr>PowerPoint Presentation</vt:lpstr>
      <vt:lpstr>PowerPoint Presentation</vt:lpstr>
      <vt:lpstr>PowerPoint Presentation</vt:lpstr>
      <vt:lpstr>PowerPoint Presentation</vt:lpstr>
      <vt:lpstr>PowerPoint Presentation</vt:lpstr>
      <vt:lpstr>Key concepts of cultural and physical geography: Place &amp; Networks</vt:lpstr>
      <vt:lpstr>Key concepts of cultural and physical geography: Place &amp; Networks</vt:lpstr>
      <vt:lpstr>Hop Production in Pac NW</vt:lpstr>
      <vt:lpstr>PowerPoint Presentation</vt:lpstr>
      <vt:lpstr>PowerPoint Presentation</vt:lpstr>
      <vt:lpstr>Up next: Territory </vt:lpstr>
      <vt:lpstr>1.4: Territory:  Power and Control of Space</vt:lpstr>
      <vt:lpstr>PowerPoint Presentation</vt:lpstr>
      <vt:lpstr>The European Origins of the Modern State</vt:lpstr>
      <vt:lpstr>Territory and States</vt:lpstr>
      <vt:lpstr>PowerPoint Presentation</vt:lpstr>
      <vt:lpstr>Territory and States</vt:lpstr>
      <vt:lpstr>PowerPoint Presentation</vt:lpstr>
      <vt:lpstr>PowerPoint Presentation</vt:lpstr>
      <vt:lpstr>Geography’s Perspective: Scale and Scope</vt:lpstr>
      <vt:lpstr>Key Geographic Concepts: Scale</vt:lpstr>
      <vt:lpstr>PowerPoint Presentation</vt:lpstr>
      <vt:lpstr>Government Spending/Debt</vt:lpstr>
      <vt:lpstr>Government Spending/Debt</vt:lpstr>
      <vt:lpstr>PowerPoint Presentation</vt:lpstr>
      <vt:lpstr>PowerPoint Presentation</vt:lpstr>
      <vt:lpstr>PowerPoint Presentation</vt:lpstr>
      <vt:lpstr>PowerPoint Presentation</vt:lpstr>
      <vt:lpstr>PowerPoint Presentation</vt:lpstr>
      <vt:lpstr>Up next: What is “the Economy”?</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Geographical Approach  to the Economy</dc:title>
  <dc:creator>SeanCrotty</dc:creator>
  <cp:lastModifiedBy>Crotty, Sean</cp:lastModifiedBy>
  <cp:revision>70</cp:revision>
  <dcterms:created xsi:type="dcterms:W3CDTF">2012-01-19T01:08:03Z</dcterms:created>
  <dcterms:modified xsi:type="dcterms:W3CDTF">2025-07-02T16:33:43Z</dcterms:modified>
</cp:coreProperties>
</file>